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4000" cy="13716000"/>
  <p:notesSz cx="7104063" cy="10234613"/>
  <p:embeddedFontLst>
    <p:embeddedFont>
      <p:font typeface="Work Sans SemiBold" pitchFamily="50" charset="0"/>
      <p:regular r:id="rId31"/>
      <p:bold r:id="rId32"/>
    </p:embeddedFont>
    <p:embeddedFont>
      <p:font typeface="Work Sans ExtraLight" pitchFamily="50" charset="0"/>
      <p:regular r:id="rId33"/>
      <p:bold r:id="rId34"/>
    </p:embeddedFont>
    <p:embeddedFont>
      <p:font typeface="Helvetica Neue Light" charset="0"/>
      <p:regular r:id="rId35"/>
      <p:bold r:id="rId36"/>
      <p:italic r:id="rId37"/>
      <p:boldItalic r:id="rId38"/>
    </p:embeddedFont>
    <p:embeddedFont>
      <p:font typeface="Work Sans" pitchFamily="50" charset="0"/>
      <p:regular r:id="rId39"/>
      <p:bold r:id="rId40"/>
    </p:embeddedFont>
    <p:embeddedFont>
      <p:font typeface="Helvetica Neue"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4320">
          <p15:clr>
            <a:srgbClr val="000000"/>
          </p15:clr>
        </p15:guide>
        <p15:guide id="2" pos="76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lGyrrJ8JueH7S9qq1cxlvDZhW1g=="/>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53" d="100"/>
          <a:sy n="53" d="100"/>
        </p:scale>
        <p:origin x="-714" y="-108"/>
      </p:cViewPr>
      <p:guideLst>
        <p:guide orient="horz" pos="4320"/>
        <p:guide pos="76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47210" y="4861441"/>
            <a:ext cx="5209646" cy="4605576"/>
          </a:xfrm>
          <a:prstGeom prst="rect">
            <a:avLst/>
          </a:prstGeom>
          <a:noFill/>
          <a:ln>
            <a:noFill/>
          </a:ln>
        </p:spPr>
        <p:txBody>
          <a:bodyPr spcFirstLastPara="1" wrap="square" lIns="99025" tIns="49500" rIns="99025" bIns="495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89" name="Google Shape;189;p1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12" name="Google Shape;212;p1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33" name="Google Shape;233;p1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70" name="Google Shape;270;p1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7: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83" name="Google Shape;283;p1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299" name="Google Shape;299;p1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9: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14" name="Google Shape;314;p1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34" name="Google Shape;334;p2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62" name="Google Shape;62;p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2: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66" name="Google Shape;366;p2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3: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80" name="Google Shape;380;p2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4: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389" name="Google Shape;389;p2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5: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03" name="Google Shape;403;p2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6: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18" name="Google Shape;418;p2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34" name="Google Shape;434;p2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8: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48" name="Google Shape;448;p2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9: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62" name="Google Shape;462;p2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0: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476" name="Google Shape;476;p3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71" name="Google Shape;71;p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947210" y="4861441"/>
            <a:ext cx="5209646" cy="4605576"/>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subtítulo" type="title">
  <p:cSld name="TITLE">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32"/>
          <p:cNvSpPr txBox="1">
            <a:spLocks noGrp="1"/>
          </p:cNvSpPr>
          <p:nvPr>
            <p:ph type="body" idx="1"/>
          </p:nvPr>
        </p:nvSpPr>
        <p:spPr>
          <a:xfrm>
            <a:off x="4833937" y="7090171"/>
            <a:ext cx="14716126" cy="1589486"/>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5200"/>
              <a:buFont typeface="Helvetica Neue"/>
              <a:buNone/>
              <a:defRPr sz="5200"/>
            </a:lvl1pPr>
            <a:lvl2pPr marL="914400" lvl="1" indent="-228600" algn="ctr">
              <a:lnSpc>
                <a:spcPct val="100000"/>
              </a:lnSpc>
              <a:spcBef>
                <a:spcPts val="0"/>
              </a:spcBef>
              <a:spcAft>
                <a:spcPts val="0"/>
              </a:spcAft>
              <a:buClr>
                <a:srgbClr val="000000"/>
              </a:buClr>
              <a:buSzPts val="5200"/>
              <a:buFont typeface="Helvetica Neue"/>
              <a:buNone/>
              <a:defRPr sz="5200"/>
            </a:lvl2pPr>
            <a:lvl3pPr marL="1371600" lvl="2" indent="-228600" algn="ctr">
              <a:lnSpc>
                <a:spcPct val="100000"/>
              </a:lnSpc>
              <a:spcBef>
                <a:spcPts val="0"/>
              </a:spcBef>
              <a:spcAft>
                <a:spcPts val="0"/>
              </a:spcAft>
              <a:buClr>
                <a:srgbClr val="000000"/>
              </a:buClr>
              <a:buSzPts val="5200"/>
              <a:buFont typeface="Helvetica Neue"/>
              <a:buNone/>
              <a:defRPr sz="5200"/>
            </a:lvl3pPr>
            <a:lvl4pPr marL="1828800" lvl="3" indent="-228600" algn="ctr">
              <a:lnSpc>
                <a:spcPct val="100000"/>
              </a:lnSpc>
              <a:spcBef>
                <a:spcPts val="0"/>
              </a:spcBef>
              <a:spcAft>
                <a:spcPts val="0"/>
              </a:spcAft>
              <a:buClr>
                <a:srgbClr val="000000"/>
              </a:buClr>
              <a:buSzPts val="5200"/>
              <a:buFont typeface="Helvetica Neue"/>
              <a:buNone/>
              <a:defRPr sz="5200"/>
            </a:lvl4pPr>
            <a:lvl5pPr marL="2286000" lvl="4" indent="-228600" algn="ctr">
              <a:lnSpc>
                <a:spcPct val="100000"/>
              </a:lnSpc>
              <a:spcBef>
                <a:spcPts val="0"/>
              </a:spcBef>
              <a:spcAft>
                <a:spcPts val="0"/>
              </a:spcAft>
              <a:buClr>
                <a:srgbClr val="000000"/>
              </a:buClr>
              <a:buSzPts val="5200"/>
              <a:buFont typeface="Helvetica Neue"/>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2" name="Google Shape;12;p32"/>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45"/>
        <p:cNvGrpSpPr/>
        <p:nvPr/>
      </p:nvGrpSpPr>
      <p:grpSpPr>
        <a:xfrm>
          <a:off x="0" y="0"/>
          <a:ext cx="0" cy="0"/>
          <a:chOff x="0" y="0"/>
          <a:chExt cx="0" cy="0"/>
        </a:xfrm>
      </p:grpSpPr>
      <p:sp>
        <p:nvSpPr>
          <p:cNvPr id="46" name="Google Shape;46;p41"/>
          <p:cNvSpPr>
            <a:spLocks noGrp="1"/>
          </p:cNvSpPr>
          <p:nvPr>
            <p:ph type="pic" idx="2"/>
          </p:nvPr>
        </p:nvSpPr>
        <p:spPr>
          <a:xfrm>
            <a:off x="3048000" y="0"/>
            <a:ext cx="18288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47" name="Google Shape;47;p41"/>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
        <p:nvSpPr>
          <p:cNvPr id="49" name="Google Shape;49;p42"/>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centro)" type="tx">
  <p:cSld name="TITLE_AND_BODY">
    <p:spTree>
      <p:nvGrpSpPr>
        <p:cNvPr id="1" name="Shape 13"/>
        <p:cNvGrpSpPr/>
        <p:nvPr/>
      </p:nvGrpSpPr>
      <p:grpSpPr>
        <a:xfrm>
          <a:off x="0" y="0"/>
          <a:ext cx="0" cy="0"/>
          <a:chOff x="0" y="0"/>
          <a:chExt cx="0" cy="0"/>
        </a:xfrm>
      </p:grpSpPr>
      <p:sp>
        <p:nvSpPr>
          <p:cNvPr id="14" name="Google Shape;14;p33"/>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15;p33"/>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16"/>
        <p:cNvGrpSpPr/>
        <p:nvPr/>
      </p:nvGrpSpPr>
      <p:grpSpPr>
        <a:xfrm>
          <a:off x="0" y="0"/>
          <a:ext cx="0" cy="0"/>
          <a:chOff x="0" y="0"/>
          <a:chExt cx="0" cy="0"/>
        </a:xfrm>
      </p:grpSpPr>
      <p:sp>
        <p:nvSpPr>
          <p:cNvPr id="17" name="Google Shape;17;p34"/>
          <p:cNvSpPr>
            <a:spLocks noGrp="1"/>
          </p:cNvSpPr>
          <p:nvPr>
            <p:ph type="pic" idx="2"/>
          </p:nvPr>
        </p:nvSpPr>
        <p:spPr>
          <a:xfrm>
            <a:off x="12495609" y="892968"/>
            <a:ext cx="7500938" cy="115550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18" name="Google Shape;18;p34"/>
          <p:cNvSpPr txBox="1">
            <a:spLocks noGrp="1"/>
          </p:cNvSpPr>
          <p:nvPr>
            <p:ph type="title"/>
          </p:nvPr>
        </p:nvSpPr>
        <p:spPr>
          <a:xfrm>
            <a:off x="4387453" y="892968"/>
            <a:ext cx="7500938" cy="5607845"/>
          </a:xfrm>
          <a:prstGeom prst="rect">
            <a:avLst/>
          </a:prstGeom>
          <a:noFill/>
          <a:ln>
            <a:noFill/>
          </a:ln>
        </p:spPr>
        <p:txBody>
          <a:bodyPr spcFirstLastPara="1" wrap="square" lIns="71425" tIns="71425" rIns="71425" bIns="71425"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 name="Google Shape;19;p34"/>
          <p:cNvSpPr txBox="1">
            <a:spLocks noGrp="1"/>
          </p:cNvSpPr>
          <p:nvPr>
            <p:ph type="body" idx="1"/>
          </p:nvPr>
        </p:nvSpPr>
        <p:spPr>
          <a:xfrm>
            <a:off x="4387453" y="6643687"/>
            <a:ext cx="7500938" cy="5786438"/>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000000"/>
              </a:buClr>
              <a:buSzPts val="5200"/>
              <a:buFont typeface="Helvetica Neue"/>
              <a:buNone/>
              <a:defRPr sz="5200"/>
            </a:lvl1pPr>
            <a:lvl2pPr marL="914400" lvl="1" indent="-228600" algn="ctr">
              <a:lnSpc>
                <a:spcPct val="100000"/>
              </a:lnSpc>
              <a:spcBef>
                <a:spcPts val="0"/>
              </a:spcBef>
              <a:spcAft>
                <a:spcPts val="0"/>
              </a:spcAft>
              <a:buClr>
                <a:srgbClr val="000000"/>
              </a:buClr>
              <a:buSzPts val="5200"/>
              <a:buFont typeface="Helvetica Neue"/>
              <a:buNone/>
              <a:defRPr sz="5200"/>
            </a:lvl2pPr>
            <a:lvl3pPr marL="1371600" lvl="2" indent="-228600" algn="ctr">
              <a:lnSpc>
                <a:spcPct val="100000"/>
              </a:lnSpc>
              <a:spcBef>
                <a:spcPts val="0"/>
              </a:spcBef>
              <a:spcAft>
                <a:spcPts val="0"/>
              </a:spcAft>
              <a:buClr>
                <a:srgbClr val="000000"/>
              </a:buClr>
              <a:buSzPts val="5200"/>
              <a:buFont typeface="Helvetica Neue"/>
              <a:buNone/>
              <a:defRPr sz="5200"/>
            </a:lvl3pPr>
            <a:lvl4pPr marL="1828800" lvl="3" indent="-228600" algn="ctr">
              <a:lnSpc>
                <a:spcPct val="100000"/>
              </a:lnSpc>
              <a:spcBef>
                <a:spcPts val="0"/>
              </a:spcBef>
              <a:spcAft>
                <a:spcPts val="0"/>
              </a:spcAft>
              <a:buClr>
                <a:srgbClr val="000000"/>
              </a:buClr>
              <a:buSzPts val="5200"/>
              <a:buFont typeface="Helvetica Neue"/>
              <a:buNone/>
              <a:defRPr sz="5200"/>
            </a:lvl4pPr>
            <a:lvl5pPr marL="2286000" lvl="4" indent="-228600" algn="ctr">
              <a:lnSpc>
                <a:spcPct val="100000"/>
              </a:lnSpc>
              <a:spcBef>
                <a:spcPts val="0"/>
              </a:spcBef>
              <a:spcAft>
                <a:spcPts val="0"/>
              </a:spcAft>
              <a:buClr>
                <a:srgbClr val="000000"/>
              </a:buClr>
              <a:buSzPts val="5200"/>
              <a:buFont typeface="Helvetica Neue"/>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20" name="Google Shape;20;p34"/>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35"/>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36"/>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rmAutofit/>
          </a:bodyPr>
          <a:lstStyle>
            <a:lvl1pPr marL="457200" lvl="0" indent="-394335" algn="l">
              <a:lnSpc>
                <a:spcPct val="100000"/>
              </a:lnSpc>
              <a:spcBef>
                <a:spcPts val="5900"/>
              </a:spcBef>
              <a:spcAft>
                <a:spcPts val="0"/>
              </a:spcAft>
              <a:buClr>
                <a:srgbClr val="000000"/>
              </a:buClr>
              <a:buSzPts val="2610"/>
              <a:buChar char="•"/>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27" name="Google Shape;27;p36"/>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28"/>
        <p:cNvGrpSpPr/>
        <p:nvPr/>
      </p:nvGrpSpPr>
      <p:grpSpPr>
        <a:xfrm>
          <a:off x="0" y="0"/>
          <a:ext cx="0" cy="0"/>
          <a:chOff x="0" y="0"/>
          <a:chExt cx="0" cy="0"/>
        </a:xfrm>
      </p:grpSpPr>
      <p:sp>
        <p:nvSpPr>
          <p:cNvPr id="29" name="Google Shape;29;p37"/>
          <p:cNvSpPr>
            <a:spLocks noGrp="1"/>
          </p:cNvSpPr>
          <p:nvPr>
            <p:ph type="pic" idx="2"/>
          </p:nvPr>
        </p:nvSpPr>
        <p:spPr>
          <a:xfrm>
            <a:off x="12495609" y="3643312"/>
            <a:ext cx="7500938" cy="88403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0" name="Google Shape;30;p37"/>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37"/>
          <p:cNvSpPr txBox="1">
            <a:spLocks noGrp="1"/>
          </p:cNvSpPr>
          <p:nvPr>
            <p:ph type="body" idx="1"/>
          </p:nvPr>
        </p:nvSpPr>
        <p:spPr>
          <a:xfrm>
            <a:off x="4387453" y="3643312"/>
            <a:ext cx="7500938" cy="8840392"/>
          </a:xfrm>
          <a:prstGeom prst="rect">
            <a:avLst/>
          </a:prstGeom>
          <a:noFill/>
          <a:ln>
            <a:noFill/>
          </a:ln>
        </p:spPr>
        <p:txBody>
          <a:bodyPr spcFirstLastPara="1" wrap="square" lIns="71425" tIns="71425" rIns="71425" bIns="71425" anchor="ctr" anchorCtr="0">
            <a:normAutofit/>
          </a:bodyPr>
          <a:lstStyle>
            <a:lvl1pPr marL="457200" lvl="0" indent="-578485" algn="l">
              <a:lnSpc>
                <a:spcPct val="100000"/>
              </a:lnSpc>
              <a:spcBef>
                <a:spcPts val="4500"/>
              </a:spcBef>
              <a:spcAft>
                <a:spcPts val="0"/>
              </a:spcAft>
              <a:buClr>
                <a:srgbClr val="000000"/>
              </a:buClr>
              <a:buSzPts val="5510"/>
              <a:buFont typeface="Helvetica Neue"/>
              <a:buChar char="•"/>
              <a:defRPr sz="3800"/>
            </a:lvl1pPr>
            <a:lvl2pPr marL="914400" lvl="1" indent="-578485" algn="l">
              <a:lnSpc>
                <a:spcPct val="100000"/>
              </a:lnSpc>
              <a:spcBef>
                <a:spcPts val="4500"/>
              </a:spcBef>
              <a:spcAft>
                <a:spcPts val="0"/>
              </a:spcAft>
              <a:buClr>
                <a:srgbClr val="000000"/>
              </a:buClr>
              <a:buSzPts val="5510"/>
              <a:buFont typeface="Helvetica Neue"/>
              <a:buChar char="•"/>
              <a:defRPr sz="3800"/>
            </a:lvl2pPr>
            <a:lvl3pPr marL="1371600" lvl="2" indent="-578485" algn="l">
              <a:lnSpc>
                <a:spcPct val="100000"/>
              </a:lnSpc>
              <a:spcBef>
                <a:spcPts val="4500"/>
              </a:spcBef>
              <a:spcAft>
                <a:spcPts val="0"/>
              </a:spcAft>
              <a:buClr>
                <a:srgbClr val="000000"/>
              </a:buClr>
              <a:buSzPts val="5510"/>
              <a:buFont typeface="Helvetica Neue"/>
              <a:buChar char="•"/>
              <a:defRPr sz="3800"/>
            </a:lvl3pPr>
            <a:lvl4pPr marL="1828800" lvl="3" indent="-578485" algn="l">
              <a:lnSpc>
                <a:spcPct val="100000"/>
              </a:lnSpc>
              <a:spcBef>
                <a:spcPts val="4500"/>
              </a:spcBef>
              <a:spcAft>
                <a:spcPts val="0"/>
              </a:spcAft>
              <a:buClr>
                <a:srgbClr val="000000"/>
              </a:buClr>
              <a:buSzPts val="5510"/>
              <a:buFont typeface="Helvetica Neue"/>
              <a:buChar char="•"/>
              <a:defRPr sz="3800"/>
            </a:lvl4pPr>
            <a:lvl5pPr marL="2286000" lvl="4" indent="-578485" algn="l">
              <a:lnSpc>
                <a:spcPct val="100000"/>
              </a:lnSpc>
              <a:spcBef>
                <a:spcPts val="4500"/>
              </a:spcBef>
              <a:spcAft>
                <a:spcPts val="0"/>
              </a:spcAft>
              <a:buClr>
                <a:srgbClr val="000000"/>
              </a:buClr>
              <a:buSzPts val="5510"/>
              <a:buFont typeface="Helvetica Neue"/>
              <a:buChar char="•"/>
              <a:defRPr sz="38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32" name="Google Shape;32;p37"/>
          <p:cNvSpPr txBox="1">
            <a:spLocks noGrp="1"/>
          </p:cNvSpPr>
          <p:nvPr>
            <p:ph type="sldNum" idx="12"/>
          </p:nvPr>
        </p:nvSpPr>
        <p:spPr>
          <a:xfrm>
            <a:off x="11954103" y="13073062"/>
            <a:ext cx="466269" cy="473076"/>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33"/>
        <p:cNvGrpSpPr/>
        <p:nvPr/>
      </p:nvGrpSpPr>
      <p:grpSpPr>
        <a:xfrm>
          <a:off x="0" y="0"/>
          <a:ext cx="0" cy="0"/>
          <a:chOff x="0" y="0"/>
          <a:chExt cx="0" cy="0"/>
        </a:xfrm>
      </p:grpSpPr>
      <p:sp>
        <p:nvSpPr>
          <p:cNvPr id="34" name="Google Shape;34;p38"/>
          <p:cNvSpPr txBox="1">
            <a:spLocks noGrp="1"/>
          </p:cNvSpPr>
          <p:nvPr>
            <p:ph type="body" idx="1"/>
          </p:nvPr>
        </p:nvSpPr>
        <p:spPr>
          <a:xfrm>
            <a:off x="4387453" y="1785937"/>
            <a:ext cx="15609095" cy="10144126"/>
          </a:xfrm>
          <a:prstGeom prst="rect">
            <a:avLst/>
          </a:prstGeom>
          <a:noFill/>
          <a:ln>
            <a:noFill/>
          </a:ln>
        </p:spPr>
        <p:txBody>
          <a:bodyPr spcFirstLastPara="1" wrap="square" lIns="71425" tIns="71425" rIns="71425" bIns="71425" anchor="ctr" anchorCtr="0">
            <a:normAutofit/>
          </a:bodyPr>
          <a:lstStyle>
            <a:lvl1pPr marL="457200" lvl="0" indent="-394335" algn="l">
              <a:lnSpc>
                <a:spcPct val="100000"/>
              </a:lnSpc>
              <a:spcBef>
                <a:spcPts val="5900"/>
              </a:spcBef>
              <a:spcAft>
                <a:spcPts val="0"/>
              </a:spcAft>
              <a:buClr>
                <a:srgbClr val="000000"/>
              </a:buClr>
              <a:buSzPts val="2610"/>
              <a:buChar char="•"/>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35" name="Google Shape;35;p38"/>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36"/>
        <p:cNvGrpSpPr/>
        <p:nvPr/>
      </p:nvGrpSpPr>
      <p:grpSpPr>
        <a:xfrm>
          <a:off x="0" y="0"/>
          <a:ext cx="0" cy="0"/>
          <a:chOff x="0" y="0"/>
          <a:chExt cx="0" cy="0"/>
        </a:xfrm>
      </p:grpSpPr>
      <p:sp>
        <p:nvSpPr>
          <p:cNvPr id="37" name="Google Shape;37;p39"/>
          <p:cNvSpPr>
            <a:spLocks noGrp="1"/>
          </p:cNvSpPr>
          <p:nvPr>
            <p:ph type="pic" idx="2"/>
          </p:nvPr>
        </p:nvSpPr>
        <p:spPr>
          <a:xfrm>
            <a:off x="12495609" y="7161609"/>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8" name="Google Shape;38;p39"/>
          <p:cNvSpPr>
            <a:spLocks noGrp="1"/>
          </p:cNvSpPr>
          <p:nvPr>
            <p:ph type="pic" idx="3"/>
          </p:nvPr>
        </p:nvSpPr>
        <p:spPr>
          <a:xfrm>
            <a:off x="12495609" y="1250156"/>
            <a:ext cx="7500938" cy="53042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39" name="Google Shape;39;p39"/>
          <p:cNvSpPr>
            <a:spLocks noGrp="1"/>
          </p:cNvSpPr>
          <p:nvPr>
            <p:ph type="pic" idx="4"/>
          </p:nvPr>
        </p:nvSpPr>
        <p:spPr>
          <a:xfrm>
            <a:off x="4387453" y="1250156"/>
            <a:ext cx="7500938" cy="112156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40" name="Google Shape;40;p39"/>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ita">
  <p:cSld name="Cita">
    <p:spTree>
      <p:nvGrpSpPr>
        <p:cNvPr id="1" name="Shape 41"/>
        <p:cNvGrpSpPr/>
        <p:nvPr/>
      </p:nvGrpSpPr>
      <p:grpSpPr>
        <a:xfrm>
          <a:off x="0" y="0"/>
          <a:ext cx="0" cy="0"/>
          <a:chOff x="0" y="0"/>
          <a:chExt cx="0" cy="0"/>
        </a:xfrm>
      </p:grpSpPr>
      <p:sp>
        <p:nvSpPr>
          <p:cNvPr id="42" name="Google Shape;42;p40"/>
          <p:cNvSpPr txBox="1">
            <a:spLocks noGrp="1"/>
          </p:cNvSpPr>
          <p:nvPr>
            <p:ph type="body" idx="1"/>
          </p:nvPr>
        </p:nvSpPr>
        <p:spPr>
          <a:xfrm>
            <a:off x="4833937" y="8947546"/>
            <a:ext cx="14716126" cy="647701"/>
          </a:xfrm>
          <a:prstGeom prst="rect">
            <a:avLst/>
          </a:prstGeom>
          <a:noFill/>
          <a:ln>
            <a:noFill/>
          </a:ln>
        </p:spPr>
        <p:txBody>
          <a:bodyPr spcFirstLastPara="1" wrap="square" lIns="71425" tIns="71425" rIns="71425" bIns="71425"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43" name="Google Shape;43;p40"/>
          <p:cNvSpPr txBox="1">
            <a:spLocks noGrp="1"/>
          </p:cNvSpPr>
          <p:nvPr>
            <p:ph type="body" idx="2"/>
          </p:nvPr>
        </p:nvSpPr>
        <p:spPr>
          <a:xfrm>
            <a:off x="4833937" y="5997575"/>
            <a:ext cx="14716126" cy="863601"/>
          </a:xfrm>
          <a:prstGeom prst="rect">
            <a:avLst/>
          </a:prstGeom>
          <a:noFill/>
          <a:ln>
            <a:noFill/>
          </a:ln>
        </p:spPr>
        <p:txBody>
          <a:bodyPr spcFirstLastPara="1" wrap="square" lIns="71425" tIns="71425" rIns="71425" bIns="71425" anchor="ctr" anchorCtr="0">
            <a:spAutoFit/>
          </a:bodyPr>
          <a:lstStyle>
            <a:lvl1pPr marL="457200" lvl="0" indent="-228600" algn="ctr">
              <a:lnSpc>
                <a:spcPct val="100000"/>
              </a:lnSpc>
              <a:spcBef>
                <a:spcPts val="0"/>
              </a:spcBef>
              <a:spcAft>
                <a:spcPts val="0"/>
              </a:spcAft>
              <a:buClr>
                <a:srgbClr val="000000"/>
              </a:buClr>
              <a:buSzPts val="4600"/>
              <a:buFont typeface="Helvetica Neue"/>
              <a:buNone/>
              <a:defRPr sz="4600">
                <a:latin typeface="Helvetica Neue"/>
                <a:ea typeface="Helvetica Neue"/>
                <a:cs typeface="Helvetica Neue"/>
                <a:sym typeface="Helvetica Neue"/>
              </a:defRPr>
            </a:lvl1pPr>
            <a:lvl2pPr marL="914400" lvl="1" indent="-394335" algn="l">
              <a:lnSpc>
                <a:spcPct val="100000"/>
              </a:lnSpc>
              <a:spcBef>
                <a:spcPts val="5900"/>
              </a:spcBef>
              <a:spcAft>
                <a:spcPts val="0"/>
              </a:spcAft>
              <a:buClr>
                <a:srgbClr val="000000"/>
              </a:buClr>
              <a:buSzPts val="2610"/>
              <a:buChar char="•"/>
              <a:defRPr/>
            </a:lvl2pPr>
            <a:lvl3pPr marL="1371600" lvl="2" indent="-394335" algn="l">
              <a:lnSpc>
                <a:spcPct val="100000"/>
              </a:lnSpc>
              <a:spcBef>
                <a:spcPts val="5900"/>
              </a:spcBef>
              <a:spcAft>
                <a:spcPts val="0"/>
              </a:spcAft>
              <a:buClr>
                <a:srgbClr val="000000"/>
              </a:buClr>
              <a:buSzPts val="2610"/>
              <a:buChar char="•"/>
              <a:defRPr/>
            </a:lvl3pPr>
            <a:lvl4pPr marL="1828800" lvl="3" indent="-394335" algn="l">
              <a:lnSpc>
                <a:spcPct val="100000"/>
              </a:lnSpc>
              <a:spcBef>
                <a:spcPts val="5900"/>
              </a:spcBef>
              <a:spcAft>
                <a:spcPts val="0"/>
              </a:spcAft>
              <a:buClr>
                <a:srgbClr val="000000"/>
              </a:buClr>
              <a:buSzPts val="2610"/>
              <a:buChar char="•"/>
              <a:defRPr/>
            </a:lvl4pPr>
            <a:lvl5pPr marL="2286000" lvl="4" indent="-394335" algn="l">
              <a:lnSpc>
                <a:spcPct val="100000"/>
              </a:lnSpc>
              <a:spcBef>
                <a:spcPts val="5900"/>
              </a:spcBef>
              <a:spcAft>
                <a:spcPts val="0"/>
              </a:spcAft>
              <a:buClr>
                <a:srgbClr val="000000"/>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44" name="Google Shape;44;p40"/>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Light"/>
              <a:buNone/>
              <a:defRPr/>
            </a:lvl1pPr>
            <a:lvl2pPr marL="0" lvl="1" indent="0" algn="ctr">
              <a:lnSpc>
                <a:spcPct val="100000"/>
              </a:lnSpc>
              <a:spcBef>
                <a:spcPts val="0"/>
              </a:spcBef>
              <a:spcAft>
                <a:spcPts val="0"/>
              </a:spcAft>
              <a:buClr>
                <a:srgbClr val="000000"/>
              </a:buClr>
              <a:buSzPts val="2200"/>
              <a:buFont typeface="Helvetica Neue Light"/>
              <a:buNone/>
              <a:defRPr/>
            </a:lvl2pPr>
            <a:lvl3pPr marL="0" lvl="2" indent="0" algn="ctr">
              <a:lnSpc>
                <a:spcPct val="100000"/>
              </a:lnSpc>
              <a:spcBef>
                <a:spcPts val="0"/>
              </a:spcBef>
              <a:spcAft>
                <a:spcPts val="0"/>
              </a:spcAft>
              <a:buClr>
                <a:srgbClr val="000000"/>
              </a:buClr>
              <a:buSzPts val="2200"/>
              <a:buFont typeface="Helvetica Neue Light"/>
              <a:buNone/>
              <a:defRPr/>
            </a:lvl3pPr>
            <a:lvl4pPr marL="0" lvl="3" indent="0" algn="ctr">
              <a:lnSpc>
                <a:spcPct val="100000"/>
              </a:lnSpc>
              <a:spcBef>
                <a:spcPts val="0"/>
              </a:spcBef>
              <a:spcAft>
                <a:spcPts val="0"/>
              </a:spcAft>
              <a:buClr>
                <a:srgbClr val="000000"/>
              </a:buClr>
              <a:buSzPts val="2200"/>
              <a:buFont typeface="Helvetica Neue Light"/>
              <a:buNone/>
              <a:defRPr/>
            </a:lvl4pPr>
            <a:lvl5pPr marL="0" lvl="4" indent="0" algn="ctr">
              <a:lnSpc>
                <a:spcPct val="100000"/>
              </a:lnSpc>
              <a:spcBef>
                <a:spcPts val="0"/>
              </a:spcBef>
              <a:spcAft>
                <a:spcPts val="0"/>
              </a:spcAft>
              <a:buClr>
                <a:srgbClr val="000000"/>
              </a:buClr>
              <a:buSzPts val="2200"/>
              <a:buFont typeface="Helvetica Neue Light"/>
              <a:buNone/>
              <a:defRPr/>
            </a:lvl5pPr>
            <a:lvl6pPr marL="0" lvl="5" indent="0" algn="ctr">
              <a:lnSpc>
                <a:spcPct val="100000"/>
              </a:lnSpc>
              <a:spcBef>
                <a:spcPts val="0"/>
              </a:spcBef>
              <a:spcAft>
                <a:spcPts val="0"/>
              </a:spcAft>
              <a:buClr>
                <a:srgbClr val="000000"/>
              </a:buClr>
              <a:buSzPts val="2200"/>
              <a:buFont typeface="Helvetica Neue Light"/>
              <a:buNone/>
              <a:defRPr/>
            </a:lvl6pPr>
            <a:lvl7pPr marL="0" lvl="6" indent="0" algn="ctr">
              <a:lnSpc>
                <a:spcPct val="100000"/>
              </a:lnSpc>
              <a:spcBef>
                <a:spcPts val="0"/>
              </a:spcBef>
              <a:spcAft>
                <a:spcPts val="0"/>
              </a:spcAft>
              <a:buClr>
                <a:srgbClr val="000000"/>
              </a:buClr>
              <a:buSzPts val="2200"/>
              <a:buFont typeface="Helvetica Neue Light"/>
              <a:buNone/>
              <a:defRPr/>
            </a:lvl7pPr>
            <a:lvl8pPr marL="0" lvl="7" indent="0" algn="ctr">
              <a:lnSpc>
                <a:spcPct val="100000"/>
              </a:lnSpc>
              <a:spcBef>
                <a:spcPts val="0"/>
              </a:spcBef>
              <a:spcAft>
                <a:spcPts val="0"/>
              </a:spcAft>
              <a:buClr>
                <a:srgbClr val="000000"/>
              </a:buClr>
              <a:buSzPts val="2200"/>
              <a:buFont typeface="Helvetica Neue Light"/>
              <a:buNone/>
              <a:defRPr/>
            </a:lvl8pPr>
            <a:lvl9pPr marL="0" lvl="8" indent="0" algn="ctr">
              <a:lnSpc>
                <a:spcPct val="100000"/>
              </a:lnSpc>
              <a:spcBef>
                <a:spcPts val="0"/>
              </a:spcBef>
              <a:spcAft>
                <a:spcPts val="0"/>
              </a:spcAft>
              <a:buClr>
                <a:srgbClr val="000000"/>
              </a:buClr>
              <a:buSzPts val="2200"/>
              <a:buFont typeface="Helvetica Neue Light"/>
              <a:buNone/>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31"/>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2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pPr marL="0" lvl="0" indent="0" algn="ctr" rtl="0">
                <a:spcBef>
                  <a:spcPts val="0"/>
                </a:spcBef>
                <a:spcAft>
                  <a:spcPts val="0"/>
                </a:spcAft>
                <a:buNone/>
              </a:pPr>
              <a:t>‹Nº›</a:t>
            </a:fld>
            <a:endParaRPr/>
          </a:p>
        </p:txBody>
      </p:sp>
      <p:sp>
        <p:nvSpPr>
          <p:cNvPr id="8" name="Google Shape;8;p31"/>
          <p:cNvSpPr txBox="1">
            <a:spLocks noGrp="1"/>
          </p:cNvSpPr>
          <p:nvPr>
            <p:ph type="body" idx="1"/>
          </p:nvPr>
        </p:nvSpPr>
        <p:spPr>
          <a:xfrm>
            <a:off x="4387453" y="3643312"/>
            <a:ext cx="15609095" cy="8840392"/>
          </a:xfrm>
          <a:prstGeom prst="rect">
            <a:avLst/>
          </a:prstGeom>
          <a:noFill/>
          <a:ln>
            <a:noFill/>
          </a:ln>
        </p:spPr>
        <p:txBody>
          <a:bodyPr spcFirstLastPara="1" wrap="square" lIns="71425" tIns="71425" rIns="71425" bIns="71425" anchor="ctr" anchorCtr="0">
            <a:normAutofit/>
          </a:bodyPr>
          <a:lstStyle>
            <a:lvl1pPr marL="457200" marR="0" lvl="0"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1pPr>
            <a:lvl2pPr marL="914400" marR="0" lvl="1"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2pPr>
            <a:lvl3pPr marL="1371600" marR="0" lvl="2"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3pPr>
            <a:lvl4pPr marL="1828800" marR="0" lvl="3" indent="-633730"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4pPr>
            <a:lvl5pPr marL="2286000" marR="0" lvl="4"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5pPr>
            <a:lvl6pPr marL="2743200" marR="0" lvl="5"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L="3200400" marR="0" lvl="6"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L="3657600" marR="0" lvl="7"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L="4114800" marR="0" lvl="8"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youtube.com/watch?v=lgJNvjTXr2c" TargetMode="External"/><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www.nalandaglobal.co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www.youtube.com/watch?v=KB3-JWFx_6w"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descr="GettyImages-595350191_1.jpg"/>
          <p:cNvPicPr preferRelativeResize="0"/>
          <p:nvPr/>
        </p:nvPicPr>
        <p:blipFill rotWithShape="1">
          <a:blip r:embed="rId3">
            <a:alphaModFix/>
          </a:blip>
          <a:srcRect r="18019"/>
          <a:stretch/>
        </p:blipFill>
        <p:spPr>
          <a:xfrm>
            <a:off x="7374375" y="47250"/>
            <a:ext cx="16867327" cy="13567176"/>
          </a:xfrm>
          <a:prstGeom prst="rect">
            <a:avLst/>
          </a:prstGeom>
          <a:noFill/>
          <a:ln>
            <a:noFill/>
          </a:ln>
        </p:spPr>
      </p:pic>
      <p:pic>
        <p:nvPicPr>
          <p:cNvPr id="55" name="Google Shape;55;p1" descr="portada_PPT_Nalanda-01-01.png"/>
          <p:cNvPicPr preferRelativeResize="0"/>
          <p:nvPr/>
        </p:nvPicPr>
        <p:blipFill rotWithShape="1">
          <a:blip r:embed="rId4">
            <a:alphaModFix/>
          </a:blip>
          <a:srcRect/>
          <a:stretch/>
        </p:blipFill>
        <p:spPr>
          <a:xfrm>
            <a:off x="0" y="0"/>
            <a:ext cx="24383999" cy="13715998"/>
          </a:xfrm>
          <a:prstGeom prst="rect">
            <a:avLst/>
          </a:prstGeom>
          <a:noFill/>
          <a:ln>
            <a:noFill/>
          </a:ln>
        </p:spPr>
      </p:pic>
      <p:sp>
        <p:nvSpPr>
          <p:cNvPr id="56" name="Google Shape;56;p1"/>
          <p:cNvSpPr txBox="1"/>
          <p:nvPr/>
        </p:nvSpPr>
        <p:spPr>
          <a:xfrm>
            <a:off x="707275" y="767525"/>
            <a:ext cx="13244400" cy="4272300"/>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262625"/>
              </a:buClr>
              <a:buSzPts val="9000"/>
              <a:buFont typeface="Work Sans SemiBold"/>
              <a:buNone/>
            </a:pPr>
            <a:r>
              <a:rPr lang="es-ES" sz="9000">
                <a:solidFill>
                  <a:srgbClr val="262625"/>
                </a:solidFill>
                <a:latin typeface="Work Sans SemiBold"/>
                <a:ea typeface="Work Sans SemiBold"/>
                <a:cs typeface="Work Sans SemiBold"/>
                <a:sym typeface="Work Sans SemiBold"/>
              </a:rPr>
              <a:t>Contrôle documentaire</a:t>
            </a:r>
            <a:r>
              <a:rPr lang="es-ES" sz="9000" b="0" i="0" u="none" strike="noStrike" cap="none">
                <a:solidFill>
                  <a:srgbClr val="262625"/>
                </a:solidFill>
                <a:latin typeface="Work Sans SemiBold"/>
                <a:ea typeface="Work Sans SemiBold"/>
                <a:cs typeface="Work Sans SemiBold"/>
                <a:sym typeface="Work Sans SemiBold"/>
              </a:rPr>
              <a:t> </a:t>
            </a:r>
            <a:br>
              <a:rPr lang="es-ES" sz="9000" b="0" i="0" u="none" strike="noStrike" cap="none">
                <a:solidFill>
                  <a:srgbClr val="262625"/>
                </a:solidFill>
                <a:latin typeface="Work Sans SemiBold"/>
                <a:ea typeface="Work Sans SemiBold"/>
                <a:cs typeface="Work Sans SemiBold"/>
                <a:sym typeface="Work Sans SemiBold"/>
              </a:rPr>
            </a:br>
            <a:r>
              <a:rPr lang="es-ES" sz="4400" i="1">
                <a:solidFill>
                  <a:srgbClr val="262625"/>
                </a:solidFill>
                <a:latin typeface="Work Sans SemiBold"/>
                <a:ea typeface="Work Sans SemiBold"/>
                <a:cs typeface="Work Sans SemiBold"/>
                <a:sym typeface="Work Sans SemiBold"/>
              </a:rPr>
              <a:t>lié au</a:t>
            </a:r>
            <a:endParaRPr sz="4400" b="0" i="1" u="none" strike="noStrike" cap="none">
              <a:solidFill>
                <a:srgbClr val="262625"/>
              </a:solidFill>
              <a:latin typeface="Work Sans SemiBold"/>
              <a:ea typeface="Work Sans SemiBold"/>
              <a:cs typeface="Work Sans SemiBold"/>
              <a:sym typeface="Work Sans SemiBold"/>
            </a:endParaRPr>
          </a:p>
          <a:p>
            <a:pPr marL="0" marR="0" lvl="0" indent="0" algn="ctr" rtl="0">
              <a:lnSpc>
                <a:spcPct val="100000"/>
              </a:lnSpc>
              <a:spcBef>
                <a:spcPts val="0"/>
              </a:spcBef>
              <a:spcAft>
                <a:spcPts val="0"/>
              </a:spcAft>
              <a:buClr>
                <a:srgbClr val="262625"/>
              </a:buClr>
              <a:buSzPts val="9000"/>
              <a:buFont typeface="Work Sans SemiBold"/>
              <a:buNone/>
            </a:pPr>
            <a:r>
              <a:rPr lang="es-ES" sz="9000">
                <a:solidFill>
                  <a:srgbClr val="262625"/>
                </a:solidFill>
                <a:latin typeface="Work Sans SemiBold"/>
                <a:ea typeface="Work Sans SemiBold"/>
                <a:cs typeface="Work Sans SemiBold"/>
                <a:sym typeface="Work Sans SemiBold"/>
              </a:rPr>
              <a:t>Contrôle d'accès</a:t>
            </a:r>
            <a:endParaRPr sz="9000" b="0" i="0" u="none" strike="noStrike" cap="none">
              <a:solidFill>
                <a:srgbClr val="262625"/>
              </a:solidFill>
              <a:latin typeface="Work Sans SemiBold"/>
              <a:ea typeface="Work Sans SemiBold"/>
              <a:cs typeface="Work Sans SemiBold"/>
              <a:sym typeface="Work Sans SemiBold"/>
            </a:endParaRPr>
          </a:p>
          <a:p>
            <a:pPr marL="0" marR="0" lvl="0" indent="0" algn="l" rtl="0">
              <a:lnSpc>
                <a:spcPct val="100000"/>
              </a:lnSpc>
              <a:spcBef>
                <a:spcPts val="0"/>
              </a:spcBef>
              <a:spcAft>
                <a:spcPts val="0"/>
              </a:spcAft>
              <a:buClr>
                <a:srgbClr val="262625"/>
              </a:buClr>
              <a:buSzPts val="9000"/>
              <a:buFont typeface="Arial"/>
              <a:buNone/>
            </a:pPr>
            <a:endParaRPr sz="9000" b="0" i="0" u="none" strike="noStrike" cap="none">
              <a:solidFill>
                <a:srgbClr val="262625"/>
              </a:solidFill>
              <a:latin typeface="Work Sans ExtraLight"/>
              <a:ea typeface="Work Sans ExtraLight"/>
              <a:cs typeface="Work Sans ExtraLight"/>
              <a:sym typeface="Work Sans ExtraLight"/>
            </a:endParaRPr>
          </a:p>
          <a:p>
            <a:pPr marL="0" marR="0" lvl="0" indent="0" algn="ctr" rtl="0">
              <a:lnSpc>
                <a:spcPct val="100000"/>
              </a:lnSpc>
              <a:spcBef>
                <a:spcPts val="0"/>
              </a:spcBef>
              <a:spcAft>
                <a:spcPts val="0"/>
              </a:spcAft>
              <a:buClr>
                <a:srgbClr val="262625"/>
              </a:buClr>
              <a:buSzPts val="9000"/>
              <a:buFont typeface="Arial"/>
              <a:buNone/>
            </a:pPr>
            <a:endParaRPr sz="9000" b="0" i="0" u="none" strike="noStrike" cap="none">
              <a:solidFill>
                <a:srgbClr val="262625"/>
              </a:solidFill>
              <a:latin typeface="Work Sans ExtraLight"/>
              <a:ea typeface="Work Sans ExtraLight"/>
              <a:cs typeface="Work Sans ExtraLight"/>
              <a:sym typeface="Work Sans ExtraLight"/>
            </a:endParaRPr>
          </a:p>
        </p:txBody>
      </p:sp>
      <p:sp>
        <p:nvSpPr>
          <p:cNvPr id="57" name="Google Shape;57;p1"/>
          <p:cNvSpPr txBox="1"/>
          <p:nvPr/>
        </p:nvSpPr>
        <p:spPr>
          <a:xfrm>
            <a:off x="783629" y="6928172"/>
            <a:ext cx="9697967" cy="1314893"/>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FF5000"/>
              </a:buClr>
              <a:buSzPts val="4400"/>
              <a:buFont typeface="Work Sans SemiBold"/>
              <a:buNone/>
            </a:pPr>
            <a:r>
              <a:rPr lang="es-ES" sz="4400" dirty="0" err="1">
                <a:solidFill>
                  <a:srgbClr val="FF5000"/>
                </a:solidFill>
                <a:latin typeface="Work Sans SemiBold"/>
                <a:ea typeface="Work Sans SemiBold"/>
                <a:cs typeface="Work Sans SemiBold"/>
                <a:sym typeface="Work Sans SemiBold"/>
              </a:rPr>
              <a:t>Présentation</a:t>
            </a:r>
            <a:r>
              <a:rPr lang="es-ES" sz="4400" dirty="0">
                <a:solidFill>
                  <a:srgbClr val="FF5000"/>
                </a:solidFill>
                <a:latin typeface="Work Sans SemiBold"/>
                <a:ea typeface="Work Sans SemiBold"/>
                <a:cs typeface="Work Sans SemiBold"/>
                <a:sym typeface="Work Sans SemiBold"/>
              </a:rPr>
              <a:t> </a:t>
            </a:r>
            <a:r>
              <a:rPr lang="es-ES" sz="4400" dirty="0" err="1" smtClean="0">
                <a:solidFill>
                  <a:srgbClr val="FF5000"/>
                </a:solidFill>
                <a:latin typeface="Work Sans SemiBold"/>
                <a:ea typeface="Work Sans SemiBold"/>
                <a:cs typeface="Work Sans SemiBold"/>
                <a:sym typeface="Work Sans SemiBold"/>
              </a:rPr>
              <a:t>pour</a:t>
            </a:r>
            <a:endParaRPr sz="9000" b="0" i="0" u="none" strike="noStrike" cap="none">
              <a:solidFill>
                <a:srgbClr val="262625"/>
              </a:solidFill>
              <a:latin typeface="Work Sans SemiBold"/>
              <a:ea typeface="Work Sans SemiBold"/>
              <a:cs typeface="Work Sans SemiBold"/>
              <a:sym typeface="Work Sans SemiBold"/>
            </a:endParaRPr>
          </a:p>
          <a:p>
            <a:pPr marL="0" marR="0" lvl="0" indent="0" algn="ctr" rtl="0">
              <a:lnSpc>
                <a:spcPct val="100000"/>
              </a:lnSpc>
              <a:spcBef>
                <a:spcPts val="0"/>
              </a:spcBef>
              <a:spcAft>
                <a:spcPts val="0"/>
              </a:spcAft>
              <a:buClr>
                <a:srgbClr val="262625"/>
              </a:buClr>
              <a:buSzPts val="9000"/>
              <a:buFont typeface="Arial"/>
              <a:buNone/>
            </a:pPr>
            <a:endParaRPr sz="9000" b="0" i="0" u="none" strike="noStrike" cap="none">
              <a:solidFill>
                <a:srgbClr val="262625"/>
              </a:solidFill>
              <a:latin typeface="Arial"/>
              <a:ea typeface="Arial"/>
              <a:cs typeface="Arial"/>
              <a:sym typeface="Arial"/>
            </a:endParaRPr>
          </a:p>
        </p:txBody>
      </p:sp>
      <p:sp>
        <p:nvSpPr>
          <p:cNvPr id="58" name="Google Shape;58;p1"/>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1</a:t>
            </a:fld>
            <a:endParaRPr/>
          </a:p>
        </p:txBody>
      </p:sp>
      <p:pic>
        <p:nvPicPr>
          <p:cNvPr id="59" name="Google Shape;59;p1"/>
          <p:cNvPicPr preferRelativeResize="0"/>
          <p:nvPr/>
        </p:nvPicPr>
        <p:blipFill rotWithShape="1">
          <a:blip r:embed="rId5">
            <a:alphaModFix/>
          </a:blip>
          <a:srcRect/>
          <a:stretch/>
        </p:blipFill>
        <p:spPr>
          <a:xfrm>
            <a:off x="707273" y="12258022"/>
            <a:ext cx="3777845" cy="1064829"/>
          </a:xfrm>
          <a:prstGeom prst="rect">
            <a:avLst/>
          </a:prstGeom>
          <a:noFill/>
          <a:ln>
            <a:noFill/>
          </a:ln>
        </p:spPr>
      </p:pic>
      <p:pic>
        <p:nvPicPr>
          <p:cNvPr id="1027" name="Picture 3"/>
          <p:cNvPicPr>
            <a:picLocks noChangeAspect="1" noChangeArrowheads="1"/>
          </p:cNvPicPr>
          <p:nvPr/>
        </p:nvPicPr>
        <p:blipFill>
          <a:blip r:embed="rId6"/>
          <a:srcRect/>
          <a:stretch>
            <a:fillRect/>
          </a:stretch>
        </p:blipFill>
        <p:spPr bwMode="auto">
          <a:xfrm>
            <a:off x="8419353" y="6861735"/>
            <a:ext cx="2489200" cy="889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190"/>
        <p:cNvGrpSpPr/>
        <p:nvPr/>
      </p:nvGrpSpPr>
      <p:grpSpPr>
        <a:xfrm>
          <a:off x="0" y="0"/>
          <a:ext cx="0" cy="0"/>
          <a:chOff x="0" y="0"/>
          <a:chExt cx="0" cy="0"/>
        </a:xfrm>
      </p:grpSpPr>
      <p:cxnSp>
        <p:nvCxnSpPr>
          <p:cNvPr id="191" name="Google Shape;191;p12"/>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192" name="Google Shape;192;p12"/>
          <p:cNvSpPr txBox="1">
            <a:spLocks noGrp="1"/>
          </p:cNvSpPr>
          <p:nvPr>
            <p:ph type="sldNum" idx="12"/>
          </p:nvPr>
        </p:nvSpPr>
        <p:spPr>
          <a:xfrm>
            <a:off x="23227792" y="12860311"/>
            <a:ext cx="474092"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10</a:t>
            </a:fld>
            <a:endParaRPr sz="2200" b="0" i="0" u="none" strike="noStrike" cap="none">
              <a:solidFill>
                <a:srgbClr val="A7AAAC"/>
              </a:solidFill>
              <a:latin typeface="Arial"/>
              <a:ea typeface="Arial"/>
              <a:cs typeface="Arial"/>
              <a:sym typeface="Arial"/>
            </a:endParaRPr>
          </a:p>
        </p:txBody>
      </p:sp>
      <p:sp>
        <p:nvSpPr>
          <p:cNvPr id="193" name="Google Shape;193;p12"/>
          <p:cNvSpPr txBox="1"/>
          <p:nvPr/>
        </p:nvSpPr>
        <p:spPr>
          <a:xfrm>
            <a:off x="0" y="9196757"/>
            <a:ext cx="24384001" cy="115993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6600"/>
              <a:buFont typeface="Work Sans SemiBold"/>
              <a:buNone/>
            </a:pPr>
            <a:r>
              <a:rPr lang="es-ES" sz="6600">
                <a:solidFill>
                  <a:srgbClr val="262625"/>
                </a:solidFill>
                <a:latin typeface="Work Sans SemiBold"/>
                <a:ea typeface="Work Sans SemiBold"/>
                <a:cs typeface="Work Sans SemiBold"/>
                <a:sym typeface="Work Sans SemiBold"/>
              </a:rPr>
              <a:t>Personnalisation locale, expérience globale</a:t>
            </a:r>
            <a:endParaRPr/>
          </a:p>
        </p:txBody>
      </p:sp>
      <p:sp>
        <p:nvSpPr>
          <p:cNvPr id="194" name="Google Shape;194;p12"/>
          <p:cNvSpPr txBox="1"/>
          <p:nvPr/>
        </p:nvSpPr>
        <p:spPr>
          <a:xfrm>
            <a:off x="6360342" y="10494320"/>
            <a:ext cx="11663316" cy="1473840"/>
          </a:xfrm>
          <a:prstGeom prst="rect">
            <a:avLst/>
          </a:prstGeom>
          <a:noFill/>
          <a:ln>
            <a:noFill/>
          </a:ln>
        </p:spPr>
        <p:txBody>
          <a:bodyPr spcFirstLastPara="1" wrap="square" lIns="71425" tIns="71425" rIns="71425" bIns="71425" anchor="ctr" anchorCtr="0">
            <a:spAutoFit/>
          </a:bodyPr>
          <a:lstStyle/>
          <a:p>
            <a:pPr marL="0" lvl="0" indent="0" algn="ctr" rtl="0">
              <a:lnSpc>
                <a:spcPct val="120000"/>
              </a:lnSpc>
              <a:spcBef>
                <a:spcPts val="0"/>
              </a:spcBef>
              <a:spcAft>
                <a:spcPts val="0"/>
              </a:spcAft>
              <a:buClr>
                <a:srgbClr val="3B3B3B"/>
              </a:buClr>
              <a:buSzPts val="2400"/>
              <a:buFont typeface="Work Sans"/>
              <a:buNone/>
            </a:pPr>
            <a:r>
              <a:rPr lang="es-ES" sz="2400" b="1" dirty="0" err="1">
                <a:solidFill>
                  <a:srgbClr val="3B3B3B"/>
                </a:solidFill>
                <a:latin typeface="Work Sans"/>
                <a:ea typeface="Work Sans"/>
                <a:cs typeface="Work Sans"/>
                <a:sym typeface="Work Sans"/>
              </a:rPr>
              <a:t>Expérience</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internationale</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dans</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certains</a:t>
            </a:r>
            <a:r>
              <a:rPr lang="es-ES" sz="2400" b="1" dirty="0">
                <a:solidFill>
                  <a:srgbClr val="3B3B3B"/>
                </a:solidFill>
                <a:latin typeface="Work Sans"/>
                <a:ea typeface="Work Sans"/>
                <a:cs typeface="Work Sans"/>
                <a:sym typeface="Work Sans"/>
              </a:rPr>
              <a:t> des </a:t>
            </a:r>
            <a:r>
              <a:rPr lang="es-ES" sz="2400" b="1" dirty="0" err="1">
                <a:solidFill>
                  <a:srgbClr val="3B3B3B"/>
                </a:solidFill>
                <a:latin typeface="Work Sans"/>
                <a:ea typeface="Work Sans"/>
                <a:cs typeface="Work Sans"/>
                <a:sym typeface="Work Sans"/>
              </a:rPr>
              <a:t>projets</a:t>
            </a:r>
            <a:r>
              <a:rPr lang="es-ES" sz="2400" b="1" dirty="0">
                <a:solidFill>
                  <a:srgbClr val="3B3B3B"/>
                </a:solidFill>
                <a:latin typeface="Work Sans"/>
                <a:ea typeface="Work Sans"/>
                <a:cs typeface="Work Sans"/>
                <a:sym typeface="Work Sans"/>
              </a:rPr>
              <a:t> les plus </a:t>
            </a:r>
            <a:r>
              <a:rPr lang="es-ES" sz="2400" b="1" dirty="0" err="1">
                <a:solidFill>
                  <a:srgbClr val="3B3B3B"/>
                </a:solidFill>
                <a:latin typeface="Work Sans"/>
                <a:ea typeface="Work Sans"/>
                <a:cs typeface="Work Sans"/>
                <a:sym typeface="Work Sans"/>
              </a:rPr>
              <a:t>importants</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au</a:t>
            </a:r>
            <a:r>
              <a:rPr lang="es-ES" sz="2400" b="1" dirty="0">
                <a:solidFill>
                  <a:srgbClr val="3B3B3B"/>
                </a:solidFill>
                <a:latin typeface="Work Sans"/>
                <a:ea typeface="Work Sans"/>
                <a:cs typeface="Work Sans"/>
                <a:sym typeface="Work Sans"/>
              </a:rPr>
              <a:t> monde et en </a:t>
            </a:r>
            <a:r>
              <a:rPr lang="es-ES" sz="2400" b="1" dirty="0" err="1">
                <a:solidFill>
                  <a:srgbClr val="3B3B3B"/>
                </a:solidFill>
                <a:latin typeface="Work Sans"/>
                <a:ea typeface="Work Sans"/>
                <a:cs typeface="Work Sans"/>
                <a:sym typeface="Work Sans"/>
              </a:rPr>
              <a:t>collaboration</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avec</a:t>
            </a:r>
            <a:r>
              <a:rPr lang="es-ES" sz="2400" b="1" dirty="0">
                <a:solidFill>
                  <a:srgbClr val="3B3B3B"/>
                </a:solidFill>
                <a:latin typeface="Work Sans"/>
                <a:ea typeface="Work Sans"/>
                <a:cs typeface="Work Sans"/>
                <a:sym typeface="Work Sans"/>
              </a:rPr>
              <a:t> </a:t>
            </a:r>
            <a:r>
              <a:rPr lang="es-ES" sz="2400" b="1" dirty="0" err="1">
                <a:solidFill>
                  <a:srgbClr val="3B3B3B"/>
                </a:solidFill>
                <a:latin typeface="Work Sans"/>
                <a:ea typeface="Work Sans"/>
                <a:cs typeface="Work Sans"/>
                <a:sym typeface="Work Sans"/>
              </a:rPr>
              <a:t>certaines</a:t>
            </a:r>
            <a:r>
              <a:rPr lang="es-ES" sz="2400" b="1" dirty="0">
                <a:solidFill>
                  <a:srgbClr val="3B3B3B"/>
                </a:solidFill>
                <a:latin typeface="Work Sans"/>
                <a:ea typeface="Work Sans"/>
                <a:cs typeface="Work Sans"/>
                <a:sym typeface="Work Sans"/>
              </a:rPr>
              <a:t> des plus grandes </a:t>
            </a:r>
            <a:r>
              <a:rPr lang="es-ES" sz="2400" b="1" dirty="0" err="1">
                <a:solidFill>
                  <a:srgbClr val="3B3B3B"/>
                </a:solidFill>
                <a:latin typeface="Work Sans"/>
                <a:ea typeface="Work Sans"/>
                <a:cs typeface="Work Sans"/>
                <a:sym typeface="Work Sans"/>
              </a:rPr>
              <a:t>entreprises</a:t>
            </a:r>
            <a:r>
              <a:rPr lang="es-ES" sz="2400" b="1" dirty="0">
                <a:solidFill>
                  <a:srgbClr val="3B3B3B"/>
                </a:solidFill>
                <a:latin typeface="Work Sans"/>
                <a:ea typeface="Work Sans"/>
                <a:cs typeface="Work Sans"/>
                <a:sym typeface="Work Sans"/>
              </a:rPr>
              <a:t> de </a:t>
            </a:r>
            <a:r>
              <a:rPr lang="es-ES" sz="2400" b="1" dirty="0" err="1">
                <a:solidFill>
                  <a:srgbClr val="3B3B3B"/>
                </a:solidFill>
                <a:latin typeface="Work Sans"/>
                <a:ea typeface="Work Sans"/>
                <a:cs typeface="Work Sans"/>
                <a:sym typeface="Work Sans"/>
              </a:rPr>
              <a:t>construction</a:t>
            </a:r>
            <a:r>
              <a:rPr lang="es-ES" sz="2400" b="1" dirty="0">
                <a:solidFill>
                  <a:srgbClr val="3B3B3B"/>
                </a:solidFill>
                <a:latin typeface="Work Sans"/>
                <a:ea typeface="Work Sans"/>
                <a:cs typeface="Work Sans"/>
                <a:sym typeface="Work Sans"/>
              </a:rPr>
              <a:t> </a:t>
            </a:r>
            <a:r>
              <a:rPr lang="es-ES" sz="2400" b="1" dirty="0" err="1" smtClean="0">
                <a:solidFill>
                  <a:srgbClr val="3B3B3B"/>
                </a:solidFill>
                <a:latin typeface="Work Sans"/>
                <a:ea typeface="Work Sans"/>
                <a:cs typeface="Work Sans"/>
                <a:sym typeface="Work Sans"/>
              </a:rPr>
              <a:t>au</a:t>
            </a:r>
            <a:r>
              <a:rPr lang="es-ES" sz="2400" b="1" dirty="0" smtClean="0">
                <a:solidFill>
                  <a:srgbClr val="3B3B3B"/>
                </a:solidFill>
                <a:latin typeface="Work Sans"/>
                <a:ea typeface="Work Sans"/>
                <a:cs typeface="Work Sans"/>
                <a:sym typeface="Work Sans"/>
              </a:rPr>
              <a:t> </a:t>
            </a:r>
            <a:r>
              <a:rPr lang="es-ES" sz="2400" b="1" dirty="0">
                <a:solidFill>
                  <a:srgbClr val="3B3B3B"/>
                </a:solidFill>
                <a:latin typeface="Work Sans"/>
                <a:ea typeface="Work Sans"/>
                <a:cs typeface="Work Sans"/>
                <a:sym typeface="Work Sans"/>
              </a:rPr>
              <a:t>monde.</a:t>
            </a:r>
            <a:endParaRPr/>
          </a:p>
        </p:txBody>
      </p:sp>
      <p:pic>
        <p:nvPicPr>
          <p:cNvPr id="195" name="Google Shape;195;p12" descr="pasted-image.pdf"/>
          <p:cNvPicPr preferRelativeResize="0"/>
          <p:nvPr/>
        </p:nvPicPr>
        <p:blipFill rotWithShape="1">
          <a:blip r:embed="rId3">
            <a:alphaModFix/>
          </a:blip>
          <a:srcRect/>
          <a:stretch/>
        </p:blipFill>
        <p:spPr>
          <a:xfrm>
            <a:off x="6824681" y="1872813"/>
            <a:ext cx="10734638" cy="6936093"/>
          </a:xfrm>
          <a:prstGeom prst="rect">
            <a:avLst/>
          </a:prstGeom>
          <a:noFill/>
          <a:ln>
            <a:noFill/>
          </a:ln>
        </p:spPr>
      </p:pic>
      <p:pic>
        <p:nvPicPr>
          <p:cNvPr id="196" name="Google Shape;196;p12" descr="pasted-image.pdf"/>
          <p:cNvPicPr preferRelativeResize="0"/>
          <p:nvPr/>
        </p:nvPicPr>
        <p:blipFill rotWithShape="1">
          <a:blip r:embed="rId4">
            <a:alphaModFix/>
          </a:blip>
          <a:srcRect/>
          <a:stretch/>
        </p:blipFill>
        <p:spPr>
          <a:xfrm>
            <a:off x="11535374" y="5104513"/>
            <a:ext cx="348052" cy="472692"/>
          </a:xfrm>
          <a:prstGeom prst="rect">
            <a:avLst/>
          </a:prstGeom>
          <a:noFill/>
          <a:ln>
            <a:noFill/>
          </a:ln>
        </p:spPr>
      </p:pic>
      <p:pic>
        <p:nvPicPr>
          <p:cNvPr id="197" name="Google Shape;197;p12" descr="pasted-image.pdf"/>
          <p:cNvPicPr preferRelativeResize="0"/>
          <p:nvPr/>
        </p:nvPicPr>
        <p:blipFill rotWithShape="1">
          <a:blip r:embed="rId4">
            <a:alphaModFix/>
          </a:blip>
          <a:srcRect/>
          <a:stretch/>
        </p:blipFill>
        <p:spPr>
          <a:xfrm>
            <a:off x="15840673" y="7263513"/>
            <a:ext cx="348052" cy="472692"/>
          </a:xfrm>
          <a:prstGeom prst="rect">
            <a:avLst/>
          </a:prstGeom>
          <a:noFill/>
          <a:ln>
            <a:noFill/>
          </a:ln>
        </p:spPr>
      </p:pic>
      <p:pic>
        <p:nvPicPr>
          <p:cNvPr id="198" name="Google Shape;198;p12" descr="pasted-image.pdf"/>
          <p:cNvPicPr preferRelativeResize="0"/>
          <p:nvPr/>
        </p:nvPicPr>
        <p:blipFill rotWithShape="1">
          <a:blip r:embed="rId4">
            <a:alphaModFix/>
          </a:blip>
          <a:srcRect/>
          <a:stretch/>
        </p:blipFill>
        <p:spPr>
          <a:xfrm>
            <a:off x="12017974" y="4037713"/>
            <a:ext cx="348052" cy="472693"/>
          </a:xfrm>
          <a:prstGeom prst="rect">
            <a:avLst/>
          </a:prstGeom>
          <a:noFill/>
          <a:ln>
            <a:noFill/>
          </a:ln>
        </p:spPr>
      </p:pic>
      <p:pic>
        <p:nvPicPr>
          <p:cNvPr id="199" name="Google Shape;199;p12" descr="pasted-image.pdf"/>
          <p:cNvPicPr preferRelativeResize="0"/>
          <p:nvPr/>
        </p:nvPicPr>
        <p:blipFill rotWithShape="1">
          <a:blip r:embed="rId4">
            <a:alphaModFix/>
          </a:blip>
          <a:srcRect/>
          <a:stretch/>
        </p:blipFill>
        <p:spPr>
          <a:xfrm>
            <a:off x="9096974" y="5968113"/>
            <a:ext cx="348052" cy="472693"/>
          </a:xfrm>
          <a:prstGeom prst="rect">
            <a:avLst/>
          </a:prstGeom>
          <a:noFill/>
          <a:ln>
            <a:noFill/>
          </a:ln>
        </p:spPr>
      </p:pic>
      <p:pic>
        <p:nvPicPr>
          <p:cNvPr id="200" name="Google Shape;200;p12" descr="pasted-image.pdf"/>
          <p:cNvPicPr preferRelativeResize="0"/>
          <p:nvPr/>
        </p:nvPicPr>
        <p:blipFill rotWithShape="1">
          <a:blip r:embed="rId4">
            <a:alphaModFix/>
          </a:blip>
          <a:srcRect/>
          <a:stretch/>
        </p:blipFill>
        <p:spPr>
          <a:xfrm>
            <a:off x="8461974" y="4672713"/>
            <a:ext cx="348052" cy="472693"/>
          </a:xfrm>
          <a:prstGeom prst="rect">
            <a:avLst/>
          </a:prstGeom>
          <a:noFill/>
          <a:ln>
            <a:noFill/>
          </a:ln>
        </p:spPr>
      </p:pic>
      <p:pic>
        <p:nvPicPr>
          <p:cNvPr id="201" name="Google Shape;201;p12" descr="pasted-image.pdf"/>
          <p:cNvPicPr preferRelativeResize="0"/>
          <p:nvPr/>
        </p:nvPicPr>
        <p:blipFill rotWithShape="1">
          <a:blip r:embed="rId4">
            <a:alphaModFix/>
          </a:blip>
          <a:srcRect/>
          <a:stretch/>
        </p:blipFill>
        <p:spPr>
          <a:xfrm>
            <a:off x="9604974" y="7415913"/>
            <a:ext cx="348052" cy="472693"/>
          </a:xfrm>
          <a:prstGeom prst="rect">
            <a:avLst/>
          </a:prstGeom>
          <a:noFill/>
          <a:ln>
            <a:noFill/>
          </a:ln>
        </p:spPr>
      </p:pic>
      <p:sp>
        <p:nvSpPr>
          <p:cNvPr id="202" name="Google Shape;202;p12"/>
          <p:cNvSpPr txBox="1"/>
          <p:nvPr/>
        </p:nvSpPr>
        <p:spPr>
          <a:xfrm>
            <a:off x="664812" y="451899"/>
            <a:ext cx="19171914"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000">
                <a:solidFill>
                  <a:srgbClr val="262625"/>
                </a:solidFill>
                <a:latin typeface="Work Sans SemiBold"/>
                <a:ea typeface="Work Sans SemiBold"/>
                <a:cs typeface="Work Sans SemiBold"/>
                <a:sym typeface="Work Sans SemiBold"/>
              </a:rPr>
              <a:t>Adapté à la législation, aux réglementations et aux exigences</a:t>
            </a:r>
            <a:endParaRPr sz="4000" b="1" i="0" u="none" strike="noStrike" cap="none">
              <a:solidFill>
                <a:srgbClr val="262625"/>
              </a:solidFill>
              <a:latin typeface="Work Sans SemiBold"/>
              <a:ea typeface="Work Sans SemiBold"/>
              <a:cs typeface="Work Sans SemiBold"/>
              <a:sym typeface="Work Sans SemiBold"/>
            </a:endParaRPr>
          </a:p>
        </p:txBody>
      </p:sp>
      <p:pic>
        <p:nvPicPr>
          <p:cNvPr id="203" name="Google Shape;203;p12"/>
          <p:cNvPicPr preferRelativeResize="0"/>
          <p:nvPr/>
        </p:nvPicPr>
        <p:blipFill rotWithShape="1">
          <a:blip r:embed="rId5">
            <a:alphaModFix/>
          </a:blip>
          <a:srcRect/>
          <a:stretch/>
        </p:blipFill>
        <p:spPr>
          <a:xfrm>
            <a:off x="3075251" y="3386244"/>
            <a:ext cx="2248324" cy="2248324"/>
          </a:xfrm>
          <a:prstGeom prst="rect">
            <a:avLst/>
          </a:prstGeom>
          <a:noFill/>
          <a:ln>
            <a:noFill/>
          </a:ln>
        </p:spPr>
      </p:pic>
      <p:sp>
        <p:nvSpPr>
          <p:cNvPr id="204" name="Google Shape;204;p12"/>
          <p:cNvSpPr txBox="1"/>
          <p:nvPr/>
        </p:nvSpPr>
        <p:spPr>
          <a:xfrm>
            <a:off x="636378" y="5950895"/>
            <a:ext cx="6785575" cy="199092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FF5000"/>
              </a:buClr>
              <a:buSzPts val="2000"/>
              <a:buFont typeface="Work Sans"/>
              <a:buNone/>
            </a:pPr>
            <a:r>
              <a:rPr lang="es-ES" sz="2000">
                <a:solidFill>
                  <a:srgbClr val="FF5000"/>
                </a:solidFill>
                <a:latin typeface="Work Sans"/>
                <a:ea typeface="Work Sans"/>
                <a:cs typeface="Work Sans"/>
                <a:sym typeface="Work Sans"/>
              </a:rPr>
              <a:t>Avant le début du projet, nous avons effectué un travail de conseil afin de définir vos besoins en matière de documentation en fonction de la législation et des réglementations locales, ainsi que de vos propres processus et exigences.</a:t>
            </a:r>
            <a:endParaRPr sz="2000" b="0" i="0" u="none" strike="noStrike" cap="none">
              <a:solidFill>
                <a:srgbClr val="FF5000"/>
              </a:solidFill>
              <a:latin typeface="Work Sans"/>
              <a:ea typeface="Work Sans"/>
              <a:cs typeface="Work Sans"/>
              <a:sym typeface="Work Sans"/>
            </a:endParaRPr>
          </a:p>
        </p:txBody>
      </p:sp>
      <p:pic>
        <p:nvPicPr>
          <p:cNvPr id="205" name="Google Shape;205;p12">
            <a:hlinkClick r:id="rId6"/>
          </p:cNvPr>
          <p:cNvPicPr preferRelativeResize="0"/>
          <p:nvPr/>
        </p:nvPicPr>
        <p:blipFill rotWithShape="1">
          <a:blip r:embed="rId7">
            <a:alphaModFix/>
          </a:blip>
          <a:srcRect/>
          <a:stretch/>
        </p:blipFill>
        <p:spPr>
          <a:xfrm>
            <a:off x="21477619" y="10772633"/>
            <a:ext cx="2072103" cy="2072725"/>
          </a:xfrm>
          <a:prstGeom prst="rect">
            <a:avLst/>
          </a:prstGeom>
          <a:noFill/>
          <a:ln>
            <a:noFill/>
          </a:ln>
        </p:spPr>
      </p:pic>
      <p:sp>
        <p:nvSpPr>
          <p:cNvPr id="206" name="Google Shape;206;p12"/>
          <p:cNvSpPr txBox="1"/>
          <p:nvPr/>
        </p:nvSpPr>
        <p:spPr>
          <a:xfrm>
            <a:off x="20873914" y="12225507"/>
            <a:ext cx="4210716"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3B3B3B"/>
              </a:buClr>
              <a:buSzPts val="2000"/>
              <a:buFont typeface="Work Sans"/>
              <a:buNone/>
            </a:pPr>
            <a:r>
              <a:rPr lang="es-ES" sz="2000" u="sng">
                <a:solidFill>
                  <a:srgbClr val="3B3B3B"/>
                </a:solidFill>
                <a:latin typeface="Work Sans"/>
                <a:ea typeface="Work Sans"/>
                <a:cs typeface="Work Sans"/>
                <a:sym typeface="Work Sans"/>
              </a:rPr>
              <a:t>voir exemple</a:t>
            </a:r>
            <a:endParaRPr sz="2000" b="0" i="0" u="sng" strike="noStrike" cap="none">
              <a:solidFill>
                <a:srgbClr val="3B3B3B"/>
              </a:solidFill>
              <a:latin typeface="Work Sans"/>
              <a:ea typeface="Work Sans"/>
              <a:cs typeface="Work Sans"/>
              <a:sym typeface="Work Sans"/>
            </a:endParaRPr>
          </a:p>
        </p:txBody>
      </p:sp>
      <p:sp>
        <p:nvSpPr>
          <p:cNvPr id="207" name="Google Shape;207;p12"/>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08" name="Google Shape;208;p12"/>
          <p:cNvPicPr preferRelativeResize="0"/>
          <p:nvPr/>
        </p:nvPicPr>
        <p:blipFill rotWithShape="1">
          <a:blip r:embed="rId8">
            <a:alphaModFix/>
          </a:blip>
          <a:srcRect/>
          <a:stretch/>
        </p:blipFill>
        <p:spPr>
          <a:xfrm>
            <a:off x="20488923" y="160872"/>
            <a:ext cx="3777844" cy="1064829"/>
          </a:xfrm>
          <a:prstGeom prst="rect">
            <a:avLst/>
          </a:prstGeom>
          <a:noFill/>
          <a:ln>
            <a:noFill/>
          </a:ln>
        </p:spPr>
      </p:pic>
      <p:sp>
        <p:nvSpPr>
          <p:cNvPr id="209" name="Google Shape;209;p12"/>
          <p:cNvSpPr/>
          <p:nvPr/>
        </p:nvSpPr>
        <p:spPr>
          <a:xfrm>
            <a:off x="14879338" y="12025452"/>
            <a:ext cx="659828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Work Sans"/>
              <a:buNone/>
            </a:pPr>
            <a:r>
              <a:rPr lang="es-ES" sz="2000" b="1" i="0" u="none" strike="noStrike" cap="none">
                <a:solidFill>
                  <a:srgbClr val="000000"/>
                </a:solidFill>
                <a:latin typeface="Work Sans"/>
                <a:ea typeface="Work Sans"/>
                <a:cs typeface="Work Sans"/>
                <a:sym typeface="Work Sans"/>
              </a:rPr>
              <a:t>https://www.youtube.com/watch?v=lgJNvjTXr2c</a:t>
            </a:r>
            <a:endParaRPr sz="2000" b="1" i="0" u="none" strike="noStrike" cap="none">
              <a:solidFill>
                <a:srgbClr val="000000"/>
              </a:solidFill>
              <a:latin typeface="Work Sans"/>
              <a:ea typeface="Work Sans"/>
              <a:cs typeface="Work Sans"/>
              <a:sym typeface="Work Sans"/>
            </a:endParaRPr>
          </a:p>
        </p:txBody>
      </p:sp>
      <p:pic>
        <p:nvPicPr>
          <p:cNvPr id="21" name="Picture 3"/>
          <p:cNvPicPr>
            <a:picLocks noChangeAspect="1" noChangeArrowheads="1"/>
          </p:cNvPicPr>
          <p:nvPr/>
        </p:nvPicPr>
        <p:blipFill>
          <a:blip r:embed="rId9"/>
          <a:srcRect/>
          <a:stretch>
            <a:fillRect/>
          </a:stretch>
        </p:blipFill>
        <p:spPr bwMode="auto">
          <a:xfrm>
            <a:off x="942786" y="12868086"/>
            <a:ext cx="1943847" cy="69423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213"/>
        <p:cNvGrpSpPr/>
        <p:nvPr/>
      </p:nvGrpSpPr>
      <p:grpSpPr>
        <a:xfrm>
          <a:off x="0" y="0"/>
          <a:ext cx="0" cy="0"/>
          <a:chOff x="0" y="0"/>
          <a:chExt cx="0" cy="0"/>
        </a:xfrm>
      </p:grpSpPr>
      <p:sp>
        <p:nvSpPr>
          <p:cNvPr id="214" name="Google Shape;214;p13"/>
          <p:cNvSpPr txBox="1"/>
          <p:nvPr/>
        </p:nvSpPr>
        <p:spPr>
          <a:xfrm>
            <a:off x="8491212" y="7535182"/>
            <a:ext cx="7339018" cy="626837"/>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a:buNone/>
            </a:pPr>
            <a:r>
              <a:rPr lang="es-ES" sz="2800" b="0" i="0" u="none" strike="noStrike" cap="none">
                <a:solidFill>
                  <a:srgbClr val="FF5000"/>
                </a:solidFill>
                <a:latin typeface="Work Sans"/>
                <a:ea typeface="Work Sans"/>
                <a:cs typeface="Work Sans"/>
                <a:sym typeface="Work Sans"/>
              </a:rPr>
              <a:t>FCC – WANDA METROPOLITANO</a:t>
            </a:r>
            <a:endParaRPr sz="2800" b="0" i="0" u="none" strike="noStrike" cap="none">
              <a:solidFill>
                <a:srgbClr val="FF5000"/>
              </a:solidFill>
              <a:latin typeface="Work Sans"/>
              <a:ea typeface="Work Sans"/>
              <a:cs typeface="Work Sans"/>
              <a:sym typeface="Work Sans"/>
            </a:endParaRPr>
          </a:p>
        </p:txBody>
      </p:sp>
      <p:sp>
        <p:nvSpPr>
          <p:cNvPr id="215" name="Google Shape;215;p13"/>
          <p:cNvSpPr txBox="1"/>
          <p:nvPr/>
        </p:nvSpPr>
        <p:spPr>
          <a:xfrm>
            <a:off x="8553769" y="8146071"/>
            <a:ext cx="7339019" cy="3991476"/>
          </a:xfrm>
          <a:prstGeom prst="rect">
            <a:avLst/>
          </a:prstGeom>
          <a:noFill/>
          <a:ln>
            <a:noFill/>
          </a:ln>
        </p:spPr>
        <p:txBody>
          <a:bodyPr spcFirstLastPara="1" wrap="square" lIns="71425" tIns="71425" rIns="71425" bIns="71425" anchor="ctr" anchorCtr="0">
            <a:spAutoFit/>
          </a:bodyPr>
          <a:lstStyle/>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Travail emblématique de la ville de Madrid, il constitue l'un des stades les plus modernes et les plus importants au monde où le club sportif de Madrid disputera tous ses matchs à domicile. Stade avec la plus haute qualification de la FIFA</a:t>
            </a: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La Wanda Metropolitano était un défi technique pour diverses raisons, notamment pour le toit mobile: quatre mois de travail depuis l’installation du premier des 96 panneaux radiaux en membrane de polytétrafluoroéthylène au fond nord de la Wanda Metropolitano.</a:t>
            </a:r>
            <a:endParaRPr sz="1600">
              <a:solidFill>
                <a:srgbClr val="262625"/>
              </a:solidFill>
              <a:latin typeface="Work Sans"/>
              <a:ea typeface="Work Sans"/>
              <a:cs typeface="Work Sans"/>
              <a:sym typeface="Work Sans"/>
            </a:endParaRPr>
          </a:p>
        </p:txBody>
      </p:sp>
      <p:sp>
        <p:nvSpPr>
          <p:cNvPr id="216" name="Google Shape;216;p13"/>
          <p:cNvSpPr txBox="1"/>
          <p:nvPr/>
        </p:nvSpPr>
        <p:spPr>
          <a:xfrm>
            <a:off x="16263611" y="7517934"/>
            <a:ext cx="7339019" cy="661334"/>
          </a:xfrm>
          <a:prstGeom prst="rect">
            <a:avLst/>
          </a:prstGeom>
          <a:noFill/>
          <a:ln>
            <a:noFill/>
          </a:ln>
        </p:spPr>
        <p:txBody>
          <a:bodyPr spcFirstLastPara="1" wrap="square" lIns="71425" tIns="71425" rIns="71425" bIns="71425" anchor="ctr" anchorCtr="0">
            <a:spAutoFit/>
          </a:bodyPr>
          <a:lstStyle/>
          <a:p>
            <a:pPr marL="0" lvl="0" indent="0" algn="l" rtl="0">
              <a:lnSpc>
                <a:spcPct val="120000"/>
              </a:lnSpc>
              <a:spcBef>
                <a:spcPts val="0"/>
              </a:spcBef>
              <a:spcAft>
                <a:spcPts val="0"/>
              </a:spcAft>
              <a:buClr>
                <a:srgbClr val="FF5000"/>
              </a:buClr>
              <a:buSzPts val="2800"/>
              <a:buFont typeface="Work Sans"/>
              <a:buNone/>
            </a:pPr>
            <a:r>
              <a:rPr lang="es-ES" sz="2800">
                <a:solidFill>
                  <a:srgbClr val="FF5000"/>
                </a:solidFill>
                <a:latin typeface="Work Sans"/>
                <a:ea typeface="Work Sans"/>
                <a:cs typeface="Work Sans"/>
                <a:sym typeface="Work Sans"/>
              </a:rPr>
              <a:t>FERROVIAL - AÉROPORT DE DOHA</a:t>
            </a:r>
            <a:endParaRPr sz="2800">
              <a:solidFill>
                <a:srgbClr val="FF5000"/>
              </a:solidFill>
              <a:latin typeface="Work Sans"/>
              <a:ea typeface="Work Sans"/>
              <a:cs typeface="Work Sans"/>
              <a:sym typeface="Work Sans"/>
            </a:endParaRPr>
          </a:p>
        </p:txBody>
      </p:sp>
      <p:sp>
        <p:nvSpPr>
          <p:cNvPr id="217" name="Google Shape;217;p13"/>
          <p:cNvSpPr txBox="1"/>
          <p:nvPr/>
        </p:nvSpPr>
        <p:spPr>
          <a:xfrm>
            <a:off x="16326170" y="8133934"/>
            <a:ext cx="7338900" cy="3952800"/>
          </a:xfrm>
          <a:prstGeom prst="rect">
            <a:avLst/>
          </a:prstGeom>
          <a:noFill/>
          <a:ln>
            <a:noFill/>
          </a:ln>
        </p:spPr>
        <p:txBody>
          <a:bodyPr spcFirstLastPara="1" wrap="square" lIns="71425" tIns="71425" rIns="71425" bIns="71425" anchor="ctr" anchorCtr="0">
            <a:spAutoFit/>
          </a:bodyPr>
          <a:lstStyle/>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L’aéroport international de Doha, en arabe (مطار الدوحة الدولى), est le seul aéroport commercial du Qatar. Il dispose de trois mosquées, d’une connexion Wi-Fi gratuite, d’un grand centre commercial hors taxe, de quelques restaurants et de 44 stands à avions.</a:t>
            </a: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L'aéroport a fait de nombreuses extensions pour répondre à la demande. La capacité actuelle de l'aéroport est de douze millions de passagers par an.1 Ses 15 000 pieds de piste en font l'un des aéroports civils les plus longs du monde.</a:t>
            </a:r>
            <a:endParaRPr sz="1600">
              <a:solidFill>
                <a:srgbClr val="262625"/>
              </a:solidFill>
              <a:latin typeface="Work Sans"/>
              <a:ea typeface="Work Sans"/>
              <a:cs typeface="Work Sans"/>
              <a:sym typeface="Work Sans"/>
            </a:endParaRPr>
          </a:p>
        </p:txBody>
      </p:sp>
      <p:cxnSp>
        <p:nvCxnSpPr>
          <p:cNvPr id="218" name="Google Shape;218;p13"/>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219" name="Google Shape;219;p13"/>
          <p:cNvSpPr txBox="1">
            <a:spLocks noGrp="1"/>
          </p:cNvSpPr>
          <p:nvPr>
            <p:ph type="sldNum" idx="12"/>
          </p:nvPr>
        </p:nvSpPr>
        <p:spPr>
          <a:xfrm>
            <a:off x="23307420" y="12860312"/>
            <a:ext cx="314834" cy="390576"/>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11</a:t>
            </a:fld>
            <a:endParaRPr sz="2200" b="0" i="0" u="none" strike="noStrike" cap="none">
              <a:solidFill>
                <a:srgbClr val="A7AAAC"/>
              </a:solidFill>
              <a:latin typeface="Arial"/>
              <a:ea typeface="Arial"/>
              <a:cs typeface="Arial"/>
              <a:sym typeface="Arial"/>
            </a:endParaRPr>
          </a:p>
        </p:txBody>
      </p:sp>
      <p:pic>
        <p:nvPicPr>
          <p:cNvPr id="220" name="Google Shape;220;p13" descr="pasted-image.pdf"/>
          <p:cNvPicPr preferRelativeResize="0"/>
          <p:nvPr/>
        </p:nvPicPr>
        <p:blipFill rotWithShape="1">
          <a:blip r:embed="rId3">
            <a:alphaModFix/>
          </a:blip>
          <a:srcRect/>
          <a:stretch/>
        </p:blipFill>
        <p:spPr>
          <a:xfrm>
            <a:off x="757764" y="2575792"/>
            <a:ext cx="7323672" cy="4445000"/>
          </a:xfrm>
          <a:prstGeom prst="rect">
            <a:avLst/>
          </a:prstGeom>
          <a:noFill/>
          <a:ln>
            <a:noFill/>
          </a:ln>
        </p:spPr>
      </p:pic>
      <p:pic>
        <p:nvPicPr>
          <p:cNvPr id="221" name="Google Shape;221;p13" descr="pasted-image.pdf"/>
          <p:cNvPicPr preferRelativeResize="0"/>
          <p:nvPr/>
        </p:nvPicPr>
        <p:blipFill rotWithShape="1">
          <a:blip r:embed="rId3">
            <a:alphaModFix/>
          </a:blip>
          <a:srcRect/>
          <a:stretch/>
        </p:blipFill>
        <p:spPr>
          <a:xfrm>
            <a:off x="8530164" y="2575791"/>
            <a:ext cx="7323672" cy="4445001"/>
          </a:xfrm>
          <a:prstGeom prst="rect">
            <a:avLst/>
          </a:prstGeom>
          <a:noFill/>
          <a:ln>
            <a:noFill/>
          </a:ln>
        </p:spPr>
      </p:pic>
      <p:pic>
        <p:nvPicPr>
          <p:cNvPr id="222" name="Google Shape;222;p13" descr="pasted-image.pdf"/>
          <p:cNvPicPr preferRelativeResize="0"/>
          <p:nvPr/>
        </p:nvPicPr>
        <p:blipFill rotWithShape="1">
          <a:blip r:embed="rId3">
            <a:alphaModFix/>
          </a:blip>
          <a:srcRect/>
          <a:stretch/>
        </p:blipFill>
        <p:spPr>
          <a:xfrm>
            <a:off x="16333844" y="2575791"/>
            <a:ext cx="7323672" cy="4445001"/>
          </a:xfrm>
          <a:prstGeom prst="rect">
            <a:avLst/>
          </a:prstGeom>
          <a:noFill/>
          <a:ln>
            <a:noFill/>
          </a:ln>
        </p:spPr>
      </p:pic>
      <p:sp>
        <p:nvSpPr>
          <p:cNvPr id="223" name="Google Shape;223;p13"/>
          <p:cNvSpPr txBox="1"/>
          <p:nvPr/>
        </p:nvSpPr>
        <p:spPr>
          <a:xfrm>
            <a:off x="718811" y="7535182"/>
            <a:ext cx="7339019" cy="626837"/>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a:buNone/>
            </a:pPr>
            <a:r>
              <a:rPr lang="es-ES" sz="2800">
                <a:solidFill>
                  <a:srgbClr val="FF5000"/>
                </a:solidFill>
                <a:latin typeface="Work Sans"/>
                <a:ea typeface="Work Sans"/>
                <a:cs typeface="Work Sans"/>
                <a:sym typeface="Work Sans"/>
              </a:rPr>
              <a:t>ACCIONA - Route Calama-Chili</a:t>
            </a:r>
            <a:endParaRPr sz="2800" b="0" i="0" u="none" strike="noStrike" cap="none">
              <a:solidFill>
                <a:srgbClr val="FF5000"/>
              </a:solidFill>
              <a:latin typeface="Work Sans"/>
              <a:ea typeface="Work Sans"/>
              <a:cs typeface="Work Sans"/>
              <a:sym typeface="Work Sans"/>
            </a:endParaRPr>
          </a:p>
        </p:txBody>
      </p:sp>
      <p:sp>
        <p:nvSpPr>
          <p:cNvPr id="224" name="Google Shape;224;p13"/>
          <p:cNvSpPr txBox="1"/>
          <p:nvPr/>
        </p:nvSpPr>
        <p:spPr>
          <a:xfrm>
            <a:off x="781370" y="8225952"/>
            <a:ext cx="6689473" cy="3952684"/>
          </a:xfrm>
          <a:prstGeom prst="rect">
            <a:avLst/>
          </a:prstGeom>
          <a:noFill/>
          <a:ln>
            <a:noFill/>
          </a:ln>
        </p:spPr>
        <p:txBody>
          <a:bodyPr spcFirstLastPara="1" wrap="square" lIns="71425" tIns="71425" rIns="71425" bIns="71425" anchor="ctr" anchorCtr="0">
            <a:spAutoFit/>
          </a:bodyPr>
          <a:lstStyle/>
          <a:p>
            <a:pPr marL="0" marR="0" lvl="0" indent="0" algn="l" rtl="0">
              <a:lnSpc>
                <a:spcPct val="166666"/>
              </a:lnSpc>
              <a:spcBef>
                <a:spcPts val="0"/>
              </a:spcBef>
              <a:spcAft>
                <a:spcPts val="0"/>
              </a:spcAft>
              <a:buClr>
                <a:srgbClr val="262625"/>
              </a:buClr>
              <a:buSzPts val="1800"/>
              <a:buFont typeface="Work Sans"/>
              <a:buNone/>
            </a:pP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L’un des plus importants travaux de génie civil en Amérique latine, avec une longueur de 390 km entre Calama et Antofagasta, traverse l’une des régions les plus inhospitalières du monde: le désert d’Atacama.</a:t>
            </a: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endParaRPr sz="16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rgbClr val="262625"/>
              </a:buClr>
              <a:buSzPts val="1800"/>
              <a:buFont typeface="Work Sans"/>
              <a:buNone/>
            </a:pPr>
            <a:r>
              <a:rPr lang="es-ES" sz="1600">
                <a:solidFill>
                  <a:srgbClr val="262625"/>
                </a:solidFill>
                <a:latin typeface="Work Sans"/>
                <a:ea typeface="Work Sans"/>
                <a:cs typeface="Work Sans"/>
                <a:sym typeface="Work Sans"/>
              </a:rPr>
              <a:t>Intègre le long des itinéraires 25, 27-CH et 5 Panamericana le Bioceánico Corredor del Capricornio pour atteindre Antofagasta. La route continue dans le pays trans-andin avec la désignation de la RN 51 en direction des villes argentines de San Antonio de los Cobres et de Salta.</a:t>
            </a:r>
            <a:endParaRPr sz="1600">
              <a:solidFill>
                <a:srgbClr val="262625"/>
              </a:solidFill>
              <a:latin typeface="Work Sans"/>
              <a:ea typeface="Work Sans"/>
              <a:cs typeface="Work Sans"/>
              <a:sym typeface="Work Sans"/>
            </a:endParaRPr>
          </a:p>
        </p:txBody>
      </p:sp>
      <p:sp>
        <p:nvSpPr>
          <p:cNvPr id="225" name="Google Shape;225;p13"/>
          <p:cNvSpPr txBox="1"/>
          <p:nvPr/>
        </p:nvSpPr>
        <p:spPr>
          <a:xfrm>
            <a:off x="664798" y="343750"/>
            <a:ext cx="18496800" cy="1178400"/>
          </a:xfrm>
          <a:prstGeom prst="rect">
            <a:avLst/>
          </a:prstGeom>
          <a:noFill/>
          <a:ln>
            <a:noFill/>
          </a:ln>
        </p:spPr>
        <p:txBody>
          <a:bodyPr spcFirstLastPara="1" wrap="square" lIns="71425" tIns="71425" rIns="71425" bIns="71425" anchor="ctr" anchorCtr="0">
            <a:noAutofit/>
          </a:bodyPr>
          <a:lstStyle/>
          <a:p>
            <a:pPr marL="0" lvl="0" indent="0" algn="l" rtl="0">
              <a:lnSpc>
                <a:spcPct val="120000"/>
              </a:lnSpc>
              <a:spcBef>
                <a:spcPts val="0"/>
              </a:spcBef>
              <a:spcAft>
                <a:spcPts val="0"/>
              </a:spcAft>
              <a:buClr>
                <a:srgbClr val="FF5000"/>
              </a:buClr>
              <a:buSzPts val="5600"/>
              <a:buFont typeface="Work Sans SemiBold"/>
              <a:buNone/>
            </a:pPr>
            <a:r>
              <a:rPr lang="es-ES" sz="5600">
                <a:solidFill>
                  <a:srgbClr val="FF5000"/>
                </a:solidFill>
                <a:latin typeface="Work Sans SemiBold"/>
                <a:ea typeface="Work Sans SemiBold"/>
                <a:cs typeface="Work Sans SemiBold"/>
                <a:sym typeface="Work Sans SemiBold"/>
              </a:rPr>
              <a:t>Nous. </a:t>
            </a:r>
            <a:r>
              <a:rPr lang="es-ES" sz="5600">
                <a:solidFill>
                  <a:srgbClr val="262625"/>
                </a:solidFill>
                <a:latin typeface="Work Sans SemiBold"/>
                <a:ea typeface="Work Sans SemiBold"/>
                <a:cs typeface="Work Sans SemiBold"/>
                <a:sym typeface="Work Sans SemiBold"/>
              </a:rPr>
              <a:t>Travaux de nos entreprises de construction</a:t>
            </a:r>
            <a:endParaRPr sz="5600">
              <a:solidFill>
                <a:srgbClr val="FF5000"/>
              </a:solidFill>
              <a:latin typeface="Work Sans SemiBold"/>
              <a:ea typeface="Work Sans SemiBold"/>
              <a:cs typeface="Work Sans SemiBold"/>
              <a:sym typeface="Work Sans SemiBold"/>
            </a:endParaRPr>
          </a:p>
        </p:txBody>
      </p:sp>
      <p:pic>
        <p:nvPicPr>
          <p:cNvPr id="226" name="Google Shape;226;p13"/>
          <p:cNvPicPr preferRelativeResize="0"/>
          <p:nvPr/>
        </p:nvPicPr>
        <p:blipFill rotWithShape="1">
          <a:blip r:embed="rId4">
            <a:alphaModFix/>
          </a:blip>
          <a:srcRect/>
          <a:stretch/>
        </p:blipFill>
        <p:spPr>
          <a:xfrm>
            <a:off x="755033" y="2575793"/>
            <a:ext cx="7295123" cy="4445000"/>
          </a:xfrm>
          <a:prstGeom prst="rect">
            <a:avLst/>
          </a:prstGeom>
          <a:noFill/>
          <a:ln>
            <a:noFill/>
          </a:ln>
        </p:spPr>
      </p:pic>
      <p:pic>
        <p:nvPicPr>
          <p:cNvPr id="227" name="Google Shape;227;p13"/>
          <p:cNvPicPr preferRelativeResize="0"/>
          <p:nvPr/>
        </p:nvPicPr>
        <p:blipFill rotWithShape="1">
          <a:blip r:embed="rId5">
            <a:alphaModFix/>
          </a:blip>
          <a:srcRect/>
          <a:stretch/>
        </p:blipFill>
        <p:spPr>
          <a:xfrm>
            <a:off x="8561443" y="2542753"/>
            <a:ext cx="7353300" cy="4478040"/>
          </a:xfrm>
          <a:prstGeom prst="rect">
            <a:avLst/>
          </a:prstGeom>
          <a:noFill/>
          <a:ln>
            <a:noFill/>
          </a:ln>
        </p:spPr>
      </p:pic>
      <p:pic>
        <p:nvPicPr>
          <p:cNvPr id="228" name="Google Shape;228;p13"/>
          <p:cNvPicPr preferRelativeResize="0"/>
          <p:nvPr/>
        </p:nvPicPr>
        <p:blipFill rotWithShape="1">
          <a:blip r:embed="rId6">
            <a:alphaModFix/>
          </a:blip>
          <a:srcRect/>
          <a:stretch/>
        </p:blipFill>
        <p:spPr>
          <a:xfrm>
            <a:off x="16365122" y="2572014"/>
            <a:ext cx="7237507" cy="4373535"/>
          </a:xfrm>
          <a:prstGeom prst="rect">
            <a:avLst/>
          </a:prstGeom>
          <a:noFill/>
          <a:ln>
            <a:noFill/>
          </a:ln>
        </p:spPr>
      </p:pic>
      <p:sp>
        <p:nvSpPr>
          <p:cNvPr id="229" name="Google Shape;229;p13"/>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30" name="Google Shape;230;p13"/>
          <p:cNvPicPr preferRelativeResize="0"/>
          <p:nvPr/>
        </p:nvPicPr>
        <p:blipFill rotWithShape="1">
          <a:blip r:embed="rId7">
            <a:alphaModFix/>
          </a:blip>
          <a:srcRect/>
          <a:stretch/>
        </p:blipFill>
        <p:spPr>
          <a:xfrm>
            <a:off x="20488923" y="160872"/>
            <a:ext cx="3777844" cy="1064829"/>
          </a:xfrm>
          <a:prstGeom prst="rect">
            <a:avLst/>
          </a:prstGeom>
          <a:noFill/>
          <a:ln>
            <a:noFill/>
          </a:ln>
        </p:spPr>
      </p:pic>
      <p:pic>
        <p:nvPicPr>
          <p:cNvPr id="19" name="Picture 3"/>
          <p:cNvPicPr>
            <a:picLocks noChangeAspect="1" noChangeArrowheads="1"/>
          </p:cNvPicPr>
          <p:nvPr/>
        </p:nvPicPr>
        <p:blipFill>
          <a:blip r:embed="rId8"/>
          <a:srcRect/>
          <a:stretch>
            <a:fillRect/>
          </a:stretch>
        </p:blipFill>
        <p:spPr bwMode="auto">
          <a:xfrm>
            <a:off x="942786" y="12868086"/>
            <a:ext cx="1943847" cy="69423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234"/>
        <p:cNvGrpSpPr/>
        <p:nvPr/>
      </p:nvGrpSpPr>
      <p:grpSpPr>
        <a:xfrm>
          <a:off x="0" y="0"/>
          <a:ext cx="0" cy="0"/>
          <a:chOff x="0" y="0"/>
          <a:chExt cx="0" cy="0"/>
        </a:xfrm>
      </p:grpSpPr>
      <p:sp>
        <p:nvSpPr>
          <p:cNvPr id="235" name="Google Shape;235;p14"/>
          <p:cNvSpPr txBox="1"/>
          <p:nvPr/>
        </p:nvSpPr>
        <p:spPr>
          <a:xfrm>
            <a:off x="8491212" y="7537939"/>
            <a:ext cx="7339018"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a:buNone/>
            </a:pPr>
            <a:r>
              <a:rPr lang="es-ES" sz="2800" b="0" i="0" u="none" strike="noStrike" cap="none">
                <a:solidFill>
                  <a:srgbClr val="FF5000"/>
                </a:solidFill>
                <a:latin typeface="Work Sans"/>
                <a:ea typeface="Work Sans"/>
                <a:cs typeface="Work Sans"/>
                <a:sym typeface="Work Sans"/>
              </a:rPr>
              <a:t>SICE  – PUERTO FLORIDA</a:t>
            </a:r>
            <a:endParaRPr sz="2800" b="0" i="0" u="none" strike="noStrike" cap="none">
              <a:solidFill>
                <a:srgbClr val="FF5000"/>
              </a:solidFill>
              <a:latin typeface="Work Sans"/>
              <a:ea typeface="Work Sans"/>
              <a:cs typeface="Work Sans"/>
              <a:sym typeface="Work Sans"/>
            </a:endParaRPr>
          </a:p>
        </p:txBody>
      </p:sp>
      <p:sp>
        <p:nvSpPr>
          <p:cNvPr id="236" name="Google Shape;236;p14"/>
          <p:cNvSpPr txBox="1"/>
          <p:nvPr/>
        </p:nvSpPr>
        <p:spPr>
          <a:xfrm>
            <a:off x="8553769" y="8011758"/>
            <a:ext cx="7339019" cy="4343752"/>
          </a:xfrm>
          <a:prstGeom prst="rect">
            <a:avLst/>
          </a:prstGeom>
          <a:noFill/>
          <a:ln>
            <a:noFill/>
          </a:ln>
        </p:spPr>
        <p:txBody>
          <a:bodyPr spcFirstLastPara="1" wrap="square" lIns="71425" tIns="71425" rIns="71425" bIns="71425" anchor="ctr" anchorCtr="0">
            <a:spAutoFit/>
          </a:bodyPr>
          <a:lstStyle/>
          <a:p>
            <a:pPr marL="0" marR="0" lvl="0" indent="0" algn="l" rtl="0">
              <a:lnSpc>
                <a:spcPct val="150000"/>
              </a:lnSpc>
              <a:spcBef>
                <a:spcPts val="0"/>
              </a:spcBef>
              <a:spcAft>
                <a:spcPts val="0"/>
              </a:spcAft>
              <a:buClr>
                <a:schemeClr val="dk1"/>
              </a:buClr>
              <a:buSzPts val="1100"/>
              <a:buFont typeface="Arial"/>
              <a:buNone/>
            </a:pPr>
            <a:r>
              <a:rPr lang="es-ES" sz="1800">
                <a:solidFill>
                  <a:srgbClr val="262625"/>
                </a:solidFill>
                <a:latin typeface="Work Sans"/>
                <a:ea typeface="Work Sans"/>
                <a:cs typeface="Work Sans"/>
                <a:sym typeface="Work Sans"/>
              </a:rPr>
              <a:t>Le Puerto de mansanillo est un port situé à Miami, en Floride, dans la baie de Biscayne. Le port est reconnu comme la capitale du monde des croisières et l’une des portes d’entrée des marchandises les plus importantes de toutes les Amériques.</a:t>
            </a:r>
            <a:endParaRPr sz="1800">
              <a:solidFill>
                <a:srgbClr val="262625"/>
              </a:solidFill>
              <a:latin typeface="Work Sans"/>
              <a:ea typeface="Work Sans"/>
              <a:cs typeface="Work Sans"/>
              <a:sym typeface="Work Sans"/>
            </a:endParaRPr>
          </a:p>
          <a:p>
            <a:pPr marL="0" marR="0" lvl="0" indent="0" algn="l" rtl="0">
              <a:lnSpc>
                <a:spcPct val="150000"/>
              </a:lnSpc>
              <a:spcBef>
                <a:spcPts val="0"/>
              </a:spcBef>
              <a:spcAft>
                <a:spcPts val="0"/>
              </a:spcAft>
              <a:buClr>
                <a:schemeClr val="dk1"/>
              </a:buClr>
              <a:buSzPts val="1100"/>
              <a:buFont typeface="Arial"/>
              <a:buNone/>
            </a:pPr>
            <a:r>
              <a:rPr lang="es-ES" sz="1800">
                <a:solidFill>
                  <a:srgbClr val="262625"/>
                </a:solidFill>
                <a:latin typeface="Work Sans"/>
                <a:ea typeface="Work Sans"/>
                <a:cs typeface="Work Sans"/>
                <a:sym typeface="Work Sans"/>
              </a:rPr>
              <a:t>L'année dernière, plus de 9 millions de tonnes de fret ont transité par ce port.</a:t>
            </a:r>
            <a:endParaRPr sz="1800">
              <a:solidFill>
                <a:srgbClr val="262625"/>
              </a:solidFill>
              <a:latin typeface="Work Sans"/>
              <a:ea typeface="Work Sans"/>
              <a:cs typeface="Work Sans"/>
              <a:sym typeface="Work Sans"/>
            </a:endParaRPr>
          </a:p>
          <a:p>
            <a:pPr marL="0" marR="0" lvl="0" indent="0" algn="l" rtl="0">
              <a:lnSpc>
                <a:spcPct val="150000"/>
              </a:lnSpc>
              <a:spcBef>
                <a:spcPts val="0"/>
              </a:spcBef>
              <a:spcAft>
                <a:spcPts val="0"/>
              </a:spcAft>
              <a:buClr>
                <a:schemeClr val="dk1"/>
              </a:buClr>
              <a:buSzPts val="1100"/>
              <a:buFont typeface="Arial"/>
              <a:buNone/>
            </a:pPr>
            <a:r>
              <a:rPr lang="es-ES" sz="1800">
                <a:solidFill>
                  <a:srgbClr val="262625"/>
                </a:solidFill>
                <a:latin typeface="Work Sans"/>
                <a:ea typeface="Work Sans"/>
                <a:cs typeface="Work Sans"/>
                <a:sym typeface="Work Sans"/>
              </a:rPr>
              <a:t>Grâce à toutes ces activités, le port de Miami génère 98 000 emplois et a un impact économique significatif dans le comté de Miami-Dade évalué à plus de 12 milliards de dollars américains.</a:t>
            </a:r>
            <a:endParaRPr sz="1800">
              <a:solidFill>
                <a:srgbClr val="262625"/>
              </a:solidFill>
              <a:latin typeface="Work Sans"/>
              <a:ea typeface="Work Sans"/>
              <a:cs typeface="Work Sans"/>
              <a:sym typeface="Work Sans"/>
            </a:endParaRPr>
          </a:p>
        </p:txBody>
      </p:sp>
      <p:sp>
        <p:nvSpPr>
          <p:cNvPr id="237" name="Google Shape;237;p14"/>
          <p:cNvSpPr txBox="1"/>
          <p:nvPr/>
        </p:nvSpPr>
        <p:spPr>
          <a:xfrm>
            <a:off x="16263611" y="7537938"/>
            <a:ext cx="7753385"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a:buNone/>
            </a:pPr>
            <a:r>
              <a:rPr lang="es-ES" sz="2600">
                <a:solidFill>
                  <a:srgbClr val="FF5000"/>
                </a:solidFill>
                <a:latin typeface="Work Sans"/>
                <a:ea typeface="Work Sans"/>
                <a:cs typeface="Work Sans"/>
                <a:sym typeface="Work Sans"/>
              </a:rPr>
              <a:t>ACCIONA - CENTRE PÉNITENCIER DE TALCA</a:t>
            </a:r>
            <a:endParaRPr sz="2600" b="0" i="0" u="none" strike="noStrike" cap="none">
              <a:solidFill>
                <a:srgbClr val="FF5000"/>
              </a:solidFill>
              <a:latin typeface="Work Sans"/>
              <a:ea typeface="Work Sans"/>
              <a:cs typeface="Work Sans"/>
              <a:sym typeface="Work Sans"/>
            </a:endParaRPr>
          </a:p>
        </p:txBody>
      </p:sp>
      <p:sp>
        <p:nvSpPr>
          <p:cNvPr id="238" name="Google Shape;238;p14"/>
          <p:cNvSpPr txBox="1"/>
          <p:nvPr/>
        </p:nvSpPr>
        <p:spPr>
          <a:xfrm>
            <a:off x="16326170" y="8322609"/>
            <a:ext cx="7339019" cy="3953710"/>
          </a:xfrm>
          <a:prstGeom prst="rect">
            <a:avLst/>
          </a:prstGeom>
          <a:noFill/>
          <a:ln>
            <a:noFill/>
          </a:ln>
        </p:spPr>
        <p:txBody>
          <a:bodyPr spcFirstLastPara="1" wrap="square" lIns="71425" tIns="71425" rIns="71425" bIns="71425" anchor="ctr" anchorCtr="0">
            <a:spAutoFit/>
          </a:bodyPr>
          <a:lstStyle/>
          <a:p>
            <a:pPr marL="0" marR="0" lvl="0" indent="0" algn="l" rtl="0">
              <a:lnSpc>
                <a:spcPct val="150000"/>
              </a:lnSpc>
              <a:spcBef>
                <a:spcPts val="0"/>
              </a:spcBef>
              <a:spcAft>
                <a:spcPts val="0"/>
              </a:spcAft>
              <a:buClr>
                <a:schemeClr val="dk1"/>
              </a:buClr>
              <a:buSzPts val="1100"/>
              <a:buFont typeface="Arial"/>
              <a:buNone/>
            </a:pPr>
            <a:r>
              <a:rPr lang="es-ES" sz="1800" dirty="0" err="1">
                <a:solidFill>
                  <a:srgbClr val="262625"/>
                </a:solidFill>
                <a:latin typeface="Work Sans"/>
                <a:ea typeface="Work Sans"/>
                <a:cs typeface="Work Sans"/>
                <a:sym typeface="Work Sans"/>
              </a:rPr>
              <a:t>Projet</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récemment</a:t>
            </a:r>
            <a:r>
              <a:rPr lang="es-ES" sz="1800" dirty="0">
                <a:solidFill>
                  <a:srgbClr val="262625"/>
                </a:solidFill>
                <a:latin typeface="Work Sans"/>
                <a:ea typeface="Work Sans"/>
                <a:cs typeface="Work Sans"/>
                <a:sym typeface="Work Sans"/>
              </a:rPr>
              <a:t> lancé en </a:t>
            </a:r>
            <a:r>
              <a:rPr lang="es-ES" sz="1800" dirty="0" err="1">
                <a:solidFill>
                  <a:srgbClr val="262625"/>
                </a:solidFill>
                <a:latin typeface="Work Sans"/>
                <a:ea typeface="Work Sans"/>
                <a:cs typeface="Work Sans"/>
                <a:sym typeface="Work Sans"/>
              </a:rPr>
              <a:t>collaboration</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avec</a:t>
            </a:r>
            <a:r>
              <a:rPr lang="es-ES" sz="1800" dirty="0">
                <a:solidFill>
                  <a:srgbClr val="262625"/>
                </a:solidFill>
                <a:latin typeface="Work Sans"/>
                <a:ea typeface="Work Sans"/>
                <a:cs typeface="Work Sans"/>
                <a:sym typeface="Work Sans"/>
              </a:rPr>
              <a:t> Nalanda Global, </a:t>
            </a:r>
            <a:r>
              <a:rPr lang="es-ES" sz="1800" dirty="0" err="1">
                <a:solidFill>
                  <a:srgbClr val="262625"/>
                </a:solidFill>
                <a:latin typeface="Work Sans"/>
                <a:ea typeface="Work Sans"/>
                <a:cs typeface="Work Sans"/>
                <a:sym typeface="Work Sans"/>
              </a:rPr>
              <a:t>qui</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fournit</a:t>
            </a:r>
            <a:r>
              <a:rPr lang="es-ES" sz="1800" dirty="0">
                <a:solidFill>
                  <a:srgbClr val="262625"/>
                </a:solidFill>
                <a:latin typeface="Work Sans"/>
                <a:ea typeface="Work Sans"/>
                <a:cs typeface="Work Sans"/>
                <a:sym typeface="Work Sans"/>
              </a:rPr>
              <a:t> du </a:t>
            </a:r>
            <a:r>
              <a:rPr lang="es-ES" sz="1800" dirty="0" err="1">
                <a:solidFill>
                  <a:srgbClr val="262625"/>
                </a:solidFill>
                <a:latin typeface="Work Sans"/>
                <a:ea typeface="Work Sans"/>
                <a:cs typeface="Work Sans"/>
                <a:sym typeface="Work Sans"/>
              </a:rPr>
              <a:t>personnel</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prévention</a:t>
            </a:r>
            <a:r>
              <a:rPr lang="es-ES" sz="1800" dirty="0">
                <a:solidFill>
                  <a:srgbClr val="262625"/>
                </a:solidFill>
                <a:latin typeface="Work Sans"/>
                <a:ea typeface="Work Sans"/>
                <a:cs typeface="Work Sans"/>
                <a:sym typeface="Work Sans"/>
              </a:rPr>
              <a:t> et </a:t>
            </a:r>
            <a:r>
              <a:rPr lang="es-ES" sz="1800" dirty="0" err="1">
                <a:solidFill>
                  <a:srgbClr val="262625"/>
                </a:solidFill>
                <a:latin typeface="Work Sans"/>
                <a:ea typeface="Work Sans"/>
                <a:cs typeface="Work Sans"/>
                <a:sym typeface="Work Sans"/>
              </a:rPr>
              <a:t>d'administration</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pour</a:t>
            </a:r>
            <a:r>
              <a:rPr lang="es-ES" sz="1800" dirty="0">
                <a:solidFill>
                  <a:srgbClr val="262625"/>
                </a:solidFill>
                <a:latin typeface="Work Sans"/>
                <a:ea typeface="Work Sans"/>
                <a:cs typeface="Work Sans"/>
                <a:sym typeface="Work Sans"/>
              </a:rPr>
              <a:t> la </a:t>
            </a:r>
            <a:r>
              <a:rPr lang="es-ES" sz="1800" dirty="0" err="1">
                <a:solidFill>
                  <a:srgbClr val="262625"/>
                </a:solidFill>
                <a:latin typeface="Work Sans"/>
                <a:ea typeface="Work Sans"/>
                <a:cs typeface="Work Sans"/>
                <a:sym typeface="Work Sans"/>
              </a:rPr>
              <a:t>validation</a:t>
            </a:r>
            <a:r>
              <a:rPr lang="es-ES" sz="1800" dirty="0">
                <a:solidFill>
                  <a:srgbClr val="262625"/>
                </a:solidFill>
                <a:latin typeface="Work Sans"/>
                <a:ea typeface="Work Sans"/>
                <a:cs typeface="Work Sans"/>
                <a:sym typeface="Work Sans"/>
              </a:rPr>
              <a:t> de </a:t>
            </a:r>
            <a:r>
              <a:rPr lang="es-ES" sz="1800" dirty="0" err="1" smtClean="0">
                <a:solidFill>
                  <a:srgbClr val="262625"/>
                </a:solidFill>
                <a:latin typeface="Work Sans"/>
                <a:ea typeface="Work Sans"/>
                <a:cs typeface="Work Sans"/>
                <a:sym typeface="Work Sans"/>
              </a:rPr>
              <a:t>pas</a:t>
            </a:r>
            <a:r>
              <a:rPr lang="es-ES" sz="1800" dirty="0" smtClean="0">
                <a:solidFill>
                  <a:srgbClr val="262625"/>
                </a:solidFill>
                <a:latin typeface="Work Sans"/>
                <a:ea typeface="Work Sans"/>
                <a:cs typeface="Work Sans"/>
                <a:sym typeface="Work Sans"/>
              </a:rPr>
              <a:t> </a:t>
            </a:r>
            <a:r>
              <a:rPr lang="es-ES" sz="1800" dirty="0" err="1" smtClean="0">
                <a:solidFill>
                  <a:srgbClr val="262625"/>
                </a:solidFill>
                <a:latin typeface="Work Sans"/>
                <a:ea typeface="Work Sans"/>
                <a:cs typeface="Work Sans"/>
                <a:sym typeface="Work Sans"/>
              </a:rPr>
              <a:t>documentaires</a:t>
            </a:r>
            <a:r>
              <a:rPr lang="es-ES" sz="1800" dirty="0" smtClean="0">
                <a:solidFill>
                  <a:srgbClr val="262625"/>
                </a:solidFill>
                <a:latin typeface="Work Sans"/>
                <a:ea typeface="Work Sans"/>
                <a:cs typeface="Work Sans"/>
                <a:sym typeface="Work Sans"/>
              </a:rPr>
              <a:t> </a:t>
            </a:r>
            <a:r>
              <a:rPr lang="es-ES" sz="1800" dirty="0">
                <a:solidFill>
                  <a:srgbClr val="262625"/>
                </a:solidFill>
                <a:latin typeface="Work Sans"/>
                <a:ea typeface="Work Sans"/>
                <a:cs typeface="Work Sans"/>
                <a:sym typeface="Work Sans"/>
              </a:rPr>
              <a:t>à la </a:t>
            </a:r>
            <a:r>
              <a:rPr lang="es-ES" sz="1800" dirty="0" err="1">
                <a:solidFill>
                  <a:srgbClr val="262625"/>
                </a:solidFill>
                <a:latin typeface="Work Sans"/>
                <a:ea typeface="Work Sans"/>
                <a:cs typeface="Work Sans"/>
                <a:sym typeface="Work Sans"/>
              </a:rPr>
              <a:t>fois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dans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l'établissement</a:t>
            </a:r>
            <a:r>
              <a:rPr lang="es-ES" sz="1800" dirty="0">
                <a:solidFill>
                  <a:srgbClr val="262625"/>
                </a:solidFill>
                <a:latin typeface="Work Sans"/>
                <a:ea typeface="Work Sans"/>
                <a:cs typeface="Work Sans"/>
                <a:sym typeface="Work Sans"/>
              </a:rPr>
              <a:t> et </a:t>
            </a:r>
            <a:r>
              <a:rPr lang="es-ES" sz="1800" dirty="0" err="1">
                <a:solidFill>
                  <a:srgbClr val="262625"/>
                </a:solidFill>
                <a:latin typeface="Work Sans"/>
                <a:ea typeface="Work Sans"/>
                <a:cs typeface="Work Sans"/>
                <a:sym typeface="Work Sans"/>
              </a:rPr>
              <a:t>dans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ses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bureaux</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centraux</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au</a:t>
            </a:r>
            <a:r>
              <a:rPr lang="es-ES" sz="1800" dirty="0">
                <a:solidFill>
                  <a:srgbClr val="262625"/>
                </a:solidFill>
                <a:latin typeface="Work Sans"/>
                <a:ea typeface="Work Sans"/>
                <a:cs typeface="Work Sans"/>
                <a:sym typeface="Work Sans"/>
              </a:rPr>
              <a:t> Chili.</a:t>
            </a:r>
            <a:endParaRPr sz="1800">
              <a:solidFill>
                <a:srgbClr val="262625"/>
              </a:solidFill>
              <a:latin typeface="Work Sans"/>
              <a:ea typeface="Work Sans"/>
              <a:cs typeface="Work Sans"/>
              <a:sym typeface="Work Sans"/>
            </a:endParaRPr>
          </a:p>
          <a:p>
            <a:pPr marL="0" marR="0" lvl="0" indent="0" algn="l" rtl="0">
              <a:lnSpc>
                <a:spcPct val="150000"/>
              </a:lnSpc>
              <a:spcBef>
                <a:spcPts val="0"/>
              </a:spcBef>
              <a:spcAft>
                <a:spcPts val="0"/>
              </a:spcAft>
              <a:buClr>
                <a:schemeClr val="dk1"/>
              </a:buClr>
              <a:buSzPts val="1100"/>
              <a:buFont typeface="Arial"/>
              <a:buNone/>
            </a:pPr>
            <a:endParaRPr sz="1800">
              <a:solidFill>
                <a:srgbClr val="262625"/>
              </a:solidFill>
              <a:latin typeface="Work Sans"/>
              <a:ea typeface="Work Sans"/>
              <a:cs typeface="Work Sans"/>
              <a:sym typeface="Work Sans"/>
            </a:endParaRPr>
          </a:p>
          <a:p>
            <a:pPr lvl="0">
              <a:lnSpc>
                <a:spcPct val="150000"/>
              </a:lnSpc>
              <a:buClr>
                <a:schemeClr val="dk1"/>
              </a:buClr>
              <a:buSzPts val="1100"/>
            </a:pPr>
            <a:r>
              <a:rPr lang="es-ES" sz="1800" dirty="0">
                <a:solidFill>
                  <a:srgbClr val="262625"/>
                </a:solidFill>
                <a:latin typeface="Work Sans"/>
                <a:ea typeface="Work Sans"/>
                <a:cs typeface="Work Sans"/>
                <a:sym typeface="Work Sans"/>
              </a:rPr>
              <a:t>8 tours </a:t>
            </a:r>
            <a:r>
              <a:rPr lang="es-ES" sz="1800" dirty="0" err="1">
                <a:solidFill>
                  <a:srgbClr val="262625"/>
                </a:solidFill>
                <a:latin typeface="Work Sans"/>
                <a:ea typeface="Work Sans"/>
                <a:cs typeface="Work Sans"/>
                <a:sym typeface="Work Sans"/>
              </a:rPr>
              <a:t>contrôlent</a:t>
            </a:r>
            <a:r>
              <a:rPr lang="es-ES" sz="1800" dirty="0">
                <a:solidFill>
                  <a:srgbClr val="262625"/>
                </a:solidFill>
                <a:latin typeface="Work Sans"/>
                <a:ea typeface="Work Sans"/>
                <a:cs typeface="Work Sans"/>
                <a:sym typeface="Work Sans"/>
              </a:rPr>
              <a:t> les </a:t>
            </a:r>
            <a:r>
              <a:rPr lang="es-ES" sz="1800" dirty="0" err="1">
                <a:solidFill>
                  <a:srgbClr val="262625"/>
                </a:solidFill>
                <a:latin typeface="Work Sans"/>
                <a:ea typeface="Work Sans"/>
                <a:cs typeface="Work Sans"/>
                <a:sym typeface="Work Sans"/>
              </a:rPr>
              <a:t>accès</a:t>
            </a:r>
            <a:r>
              <a:rPr lang="es-ES" sz="1800" dirty="0">
                <a:solidFill>
                  <a:srgbClr val="262625"/>
                </a:solidFill>
                <a:latin typeface="Work Sans"/>
                <a:ea typeface="Work Sans"/>
                <a:cs typeface="Work Sans"/>
                <a:sym typeface="Work Sans"/>
              </a:rPr>
              <a:t> </a:t>
            </a:r>
            <a:r>
              <a:rPr lang="fr-FR" sz="1800" dirty="0" smtClean="0">
                <a:solidFill>
                  <a:srgbClr val="262625"/>
                </a:solidFill>
                <a:latin typeface="Work Sans"/>
                <a:ea typeface="Work Sans"/>
                <a:cs typeface="Work Sans"/>
                <a:sym typeface="Work Sans"/>
              </a:rPr>
              <a:t>de ce qui parfois arrive à des </a:t>
            </a:r>
            <a:r>
              <a:rPr lang="es-ES" sz="1800" dirty="0" err="1" smtClean="0">
                <a:solidFill>
                  <a:srgbClr val="262625"/>
                </a:solidFill>
                <a:latin typeface="Work Sans"/>
                <a:ea typeface="Work Sans"/>
                <a:cs typeface="Work Sans"/>
                <a:sym typeface="Work Sans"/>
              </a:rPr>
              <a:t>sommets</a:t>
            </a:r>
            <a:r>
              <a:rPr lang="es-ES" sz="1800" dirty="0" smtClean="0">
                <a:solidFill>
                  <a:srgbClr val="262625"/>
                </a:solidFill>
                <a:latin typeface="Work Sans"/>
                <a:ea typeface="Work Sans"/>
                <a:cs typeface="Work Sans"/>
                <a:sym typeface="Work Sans"/>
              </a:rPr>
              <a:t> </a:t>
            </a:r>
            <a:r>
              <a:rPr lang="es-ES" sz="1800" dirty="0">
                <a:solidFill>
                  <a:srgbClr val="262625"/>
                </a:solidFill>
                <a:latin typeface="Work Sans"/>
                <a:ea typeface="Work Sans"/>
                <a:cs typeface="Work Sans"/>
                <a:sym typeface="Work Sans"/>
              </a:rPr>
              <a:t>de plus de 4 000 </a:t>
            </a:r>
            <a:r>
              <a:rPr lang="es-ES" sz="1800" dirty="0" err="1">
                <a:solidFill>
                  <a:srgbClr val="262625"/>
                </a:solidFill>
                <a:latin typeface="Work Sans"/>
                <a:ea typeface="Work Sans"/>
                <a:cs typeface="Work Sans"/>
                <a:sym typeface="Work Sans"/>
              </a:rPr>
              <a:t>travailleurs</a:t>
            </a:r>
            <a:r>
              <a:rPr lang="es-ES" sz="1800" dirty="0">
                <a:solidFill>
                  <a:srgbClr val="262625"/>
                </a:solidFill>
                <a:latin typeface="Work Sans"/>
                <a:ea typeface="Work Sans"/>
                <a:cs typeface="Work Sans"/>
                <a:sym typeface="Work Sans"/>
              </a:rPr>
              <a:t> et des </a:t>
            </a:r>
            <a:r>
              <a:rPr lang="es-ES" sz="1800" dirty="0" err="1">
                <a:solidFill>
                  <a:srgbClr val="262625"/>
                </a:solidFill>
                <a:latin typeface="Work Sans"/>
                <a:ea typeface="Work Sans"/>
                <a:cs typeface="Work Sans"/>
                <a:sym typeface="Work Sans"/>
              </a:rPr>
              <a:t>dizaines</a:t>
            </a:r>
            <a:r>
              <a:rPr lang="es-ES" sz="1800" dirty="0">
                <a:solidFill>
                  <a:srgbClr val="262625"/>
                </a:solidFill>
                <a:latin typeface="Work Sans"/>
                <a:ea typeface="Work Sans"/>
                <a:cs typeface="Work Sans"/>
                <a:sym typeface="Work Sans"/>
              </a:rPr>
              <a:t> de machines, </a:t>
            </a:r>
            <a:r>
              <a:rPr lang="es-ES" sz="1800" dirty="0" err="1">
                <a:solidFill>
                  <a:srgbClr val="262625"/>
                </a:solidFill>
                <a:latin typeface="Work Sans"/>
                <a:ea typeface="Work Sans"/>
                <a:cs typeface="Work Sans"/>
                <a:sym typeface="Work Sans"/>
              </a:rPr>
              <a:t>répartissant</a:t>
            </a:r>
            <a:r>
              <a:rPr lang="es-ES" sz="1800" dirty="0">
                <a:solidFill>
                  <a:srgbClr val="262625"/>
                </a:solidFill>
                <a:latin typeface="Work Sans"/>
                <a:ea typeface="Work Sans"/>
                <a:cs typeface="Work Sans"/>
                <a:sym typeface="Work Sans"/>
              </a:rPr>
              <a:t> les </a:t>
            </a:r>
            <a:r>
              <a:rPr lang="es-ES" sz="1800" dirty="0" err="1">
                <a:solidFill>
                  <a:srgbClr val="262625"/>
                </a:solidFill>
                <a:latin typeface="Work Sans"/>
                <a:ea typeface="Work Sans"/>
                <a:cs typeface="Work Sans"/>
                <a:sym typeface="Work Sans"/>
              </a:rPr>
              <a:t>accès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dans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différentes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zones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pour</a:t>
            </a:r>
            <a:r>
              <a:rPr lang="es-ES" sz="1800" dirty="0">
                <a:solidFill>
                  <a:srgbClr val="262625"/>
                </a:solidFill>
                <a:latin typeface="Work Sans"/>
                <a:ea typeface="Work Sans"/>
                <a:cs typeface="Work Sans"/>
                <a:sym typeface="Work Sans"/>
              </a:rPr>
              <a:t> le </a:t>
            </a:r>
            <a:r>
              <a:rPr lang="es-ES" sz="1800" dirty="0" err="1">
                <a:solidFill>
                  <a:srgbClr val="262625"/>
                </a:solidFill>
                <a:latin typeface="Work Sans"/>
                <a:ea typeface="Work Sans"/>
                <a:cs typeface="Work Sans"/>
                <a:sym typeface="Work Sans"/>
              </a:rPr>
              <a:t>contrôle</a:t>
            </a:r>
            <a:r>
              <a:rPr lang="es-ES" sz="1800" dirty="0">
                <a:solidFill>
                  <a:srgbClr val="262625"/>
                </a:solidFill>
                <a:latin typeface="Work Sans"/>
                <a:ea typeface="Work Sans"/>
                <a:cs typeface="Work Sans"/>
                <a:sym typeface="Work Sans"/>
              </a:rPr>
              <a:t> des </a:t>
            </a:r>
            <a:r>
              <a:rPr lang="es-ES" sz="1800" dirty="0" err="1">
                <a:solidFill>
                  <a:srgbClr val="262625"/>
                </a:solidFill>
                <a:latin typeface="Work Sans"/>
                <a:ea typeface="Work Sans"/>
                <a:cs typeface="Work Sans"/>
                <a:sym typeface="Work Sans"/>
              </a:rPr>
              <a:t>heures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d’entrée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En </a:t>
            </a:r>
            <a:r>
              <a:rPr lang="es-ES" sz="1800" dirty="0" err="1">
                <a:solidFill>
                  <a:srgbClr val="262625"/>
                </a:solidFill>
                <a:latin typeface="Work Sans"/>
                <a:ea typeface="Work Sans"/>
                <a:cs typeface="Work Sans"/>
                <a:sym typeface="Work Sans"/>
              </a:rPr>
              <a:t>cours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d'exécution</a:t>
            </a:r>
            <a:r>
              <a:rPr lang="es-ES" sz="1800" dirty="0">
                <a:solidFill>
                  <a:srgbClr val="262625"/>
                </a:solidFill>
                <a:latin typeface="Work Sans"/>
                <a:ea typeface="Work Sans"/>
                <a:cs typeface="Work Sans"/>
                <a:sym typeface="Work Sans"/>
              </a:rPr>
              <a:t>.</a:t>
            </a:r>
            <a:endParaRPr sz="1800">
              <a:solidFill>
                <a:srgbClr val="262625"/>
              </a:solidFill>
              <a:latin typeface="Work Sans"/>
              <a:ea typeface="Work Sans"/>
              <a:cs typeface="Work Sans"/>
              <a:sym typeface="Work Sans"/>
            </a:endParaRPr>
          </a:p>
        </p:txBody>
      </p:sp>
      <p:cxnSp>
        <p:nvCxnSpPr>
          <p:cNvPr id="239" name="Google Shape;239;p14"/>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240" name="Google Shape;240;p14"/>
          <p:cNvSpPr txBox="1">
            <a:spLocks noGrp="1"/>
          </p:cNvSpPr>
          <p:nvPr>
            <p:ph type="sldNum" idx="12"/>
          </p:nvPr>
        </p:nvSpPr>
        <p:spPr>
          <a:xfrm>
            <a:off x="23307420" y="12860312"/>
            <a:ext cx="314834" cy="390576"/>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12</a:t>
            </a:fld>
            <a:endParaRPr sz="2200" b="0" i="0" u="none" strike="noStrike" cap="none">
              <a:solidFill>
                <a:srgbClr val="A7AAAC"/>
              </a:solidFill>
              <a:latin typeface="Arial"/>
              <a:ea typeface="Arial"/>
              <a:cs typeface="Arial"/>
              <a:sym typeface="Arial"/>
            </a:endParaRPr>
          </a:p>
        </p:txBody>
      </p:sp>
      <p:pic>
        <p:nvPicPr>
          <p:cNvPr id="241" name="Google Shape;241;p14" descr="pasted-image.pdf"/>
          <p:cNvPicPr preferRelativeResize="0"/>
          <p:nvPr/>
        </p:nvPicPr>
        <p:blipFill rotWithShape="1">
          <a:blip r:embed="rId3">
            <a:alphaModFix/>
          </a:blip>
          <a:srcRect/>
          <a:stretch/>
        </p:blipFill>
        <p:spPr>
          <a:xfrm>
            <a:off x="757764" y="2575792"/>
            <a:ext cx="7323672" cy="4445000"/>
          </a:xfrm>
          <a:prstGeom prst="rect">
            <a:avLst/>
          </a:prstGeom>
          <a:noFill/>
          <a:ln>
            <a:noFill/>
          </a:ln>
        </p:spPr>
      </p:pic>
      <p:pic>
        <p:nvPicPr>
          <p:cNvPr id="242" name="Google Shape;242;p14" descr="pasted-image.pdf"/>
          <p:cNvPicPr preferRelativeResize="0"/>
          <p:nvPr/>
        </p:nvPicPr>
        <p:blipFill rotWithShape="1">
          <a:blip r:embed="rId3">
            <a:alphaModFix/>
          </a:blip>
          <a:srcRect/>
          <a:stretch/>
        </p:blipFill>
        <p:spPr>
          <a:xfrm>
            <a:off x="8530164" y="2575791"/>
            <a:ext cx="7323672" cy="4445001"/>
          </a:xfrm>
          <a:prstGeom prst="rect">
            <a:avLst/>
          </a:prstGeom>
          <a:noFill/>
          <a:ln>
            <a:noFill/>
          </a:ln>
        </p:spPr>
      </p:pic>
      <p:pic>
        <p:nvPicPr>
          <p:cNvPr id="243" name="Google Shape;243;p14" descr="pasted-image.pdf"/>
          <p:cNvPicPr preferRelativeResize="0"/>
          <p:nvPr/>
        </p:nvPicPr>
        <p:blipFill rotWithShape="1">
          <a:blip r:embed="rId3">
            <a:alphaModFix/>
          </a:blip>
          <a:srcRect/>
          <a:stretch/>
        </p:blipFill>
        <p:spPr>
          <a:xfrm>
            <a:off x="16333844" y="2575791"/>
            <a:ext cx="7323672" cy="4445001"/>
          </a:xfrm>
          <a:prstGeom prst="rect">
            <a:avLst/>
          </a:prstGeom>
          <a:noFill/>
          <a:ln>
            <a:noFill/>
          </a:ln>
        </p:spPr>
      </p:pic>
      <p:sp>
        <p:nvSpPr>
          <p:cNvPr id="244" name="Google Shape;244;p14"/>
          <p:cNvSpPr txBox="1"/>
          <p:nvPr/>
        </p:nvSpPr>
        <p:spPr>
          <a:xfrm>
            <a:off x="718811" y="7535182"/>
            <a:ext cx="7339019" cy="626837"/>
          </a:xfrm>
          <a:prstGeom prst="rect">
            <a:avLst/>
          </a:prstGeom>
          <a:noFill/>
          <a:ln>
            <a:noFill/>
          </a:ln>
        </p:spPr>
        <p:txBody>
          <a:bodyPr spcFirstLastPara="1" wrap="square" lIns="71425" tIns="71425" rIns="71425" bIns="71425" anchor="ctr" anchorCtr="0">
            <a:spAutoFit/>
          </a:bodyPr>
          <a:lstStyle/>
          <a:p>
            <a:pPr marL="0" lvl="0" indent="0" algn="l" rtl="0">
              <a:lnSpc>
                <a:spcPct val="120000"/>
              </a:lnSpc>
              <a:spcBef>
                <a:spcPts val="0"/>
              </a:spcBef>
              <a:spcAft>
                <a:spcPts val="0"/>
              </a:spcAft>
              <a:buClr>
                <a:srgbClr val="FF5000"/>
              </a:buClr>
              <a:buSzPts val="2800"/>
              <a:buFont typeface="Work Sans"/>
              <a:buNone/>
            </a:pPr>
            <a:r>
              <a:rPr lang="es-ES" sz="2800">
                <a:solidFill>
                  <a:srgbClr val="FF5000"/>
                </a:solidFill>
                <a:latin typeface="Work Sans"/>
                <a:ea typeface="Work Sans"/>
                <a:cs typeface="Work Sans"/>
                <a:sym typeface="Work Sans"/>
              </a:rPr>
              <a:t>SACYR - Viladecans Outlet</a:t>
            </a:r>
            <a:endParaRPr sz="2800">
              <a:solidFill>
                <a:srgbClr val="FF5000"/>
              </a:solidFill>
              <a:latin typeface="Work Sans"/>
              <a:ea typeface="Work Sans"/>
              <a:cs typeface="Work Sans"/>
              <a:sym typeface="Work Sans"/>
            </a:endParaRPr>
          </a:p>
        </p:txBody>
      </p:sp>
      <p:sp>
        <p:nvSpPr>
          <p:cNvPr id="245" name="Google Shape;245;p14"/>
          <p:cNvSpPr txBox="1"/>
          <p:nvPr/>
        </p:nvSpPr>
        <p:spPr>
          <a:xfrm>
            <a:off x="781370" y="8102406"/>
            <a:ext cx="6689473" cy="4307308"/>
          </a:xfrm>
          <a:prstGeom prst="rect">
            <a:avLst/>
          </a:prstGeom>
          <a:noFill/>
          <a:ln>
            <a:noFill/>
          </a:ln>
        </p:spPr>
        <p:txBody>
          <a:bodyPr spcFirstLastPara="1" wrap="square" lIns="71425" tIns="71425" rIns="71425" bIns="71425" anchor="ctr" anchorCtr="0">
            <a:spAutoFit/>
          </a:bodyPr>
          <a:lstStyle/>
          <a:p>
            <a:pPr lvl="0">
              <a:lnSpc>
                <a:spcPct val="166666"/>
              </a:lnSpc>
              <a:buClr>
                <a:schemeClr val="dk1"/>
              </a:buClr>
              <a:buSzPts val="1100"/>
            </a:pPr>
            <a:r>
              <a:rPr lang="es-ES" sz="1800" dirty="0" err="1">
                <a:solidFill>
                  <a:srgbClr val="262625"/>
                </a:solidFill>
                <a:latin typeface="Work Sans"/>
                <a:ea typeface="Work Sans"/>
                <a:cs typeface="Work Sans"/>
                <a:sym typeface="Work Sans"/>
              </a:rPr>
              <a:t>L'un</a:t>
            </a:r>
            <a:r>
              <a:rPr lang="es-ES" sz="1800" dirty="0">
                <a:solidFill>
                  <a:srgbClr val="262625"/>
                </a:solidFill>
                <a:latin typeface="Work Sans"/>
                <a:ea typeface="Work Sans"/>
                <a:cs typeface="Work Sans"/>
                <a:sym typeface="Work Sans"/>
              </a:rPr>
              <a:t> des plus </a:t>
            </a:r>
            <a:r>
              <a:rPr lang="es-ES" sz="1800" dirty="0" err="1">
                <a:solidFill>
                  <a:srgbClr val="262625"/>
                </a:solidFill>
                <a:latin typeface="Work Sans"/>
                <a:ea typeface="Work Sans"/>
                <a:cs typeface="Work Sans"/>
                <a:sym typeface="Work Sans"/>
              </a:rPr>
              <a:t>grands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points</a:t>
            </a:r>
            <a:r>
              <a:rPr lang="es-ES" sz="1800" dirty="0">
                <a:solidFill>
                  <a:srgbClr val="262625"/>
                </a:solidFill>
                <a:latin typeface="Work Sans"/>
                <a:ea typeface="Work Sans"/>
                <a:cs typeface="Work Sans"/>
                <a:sym typeface="Work Sans"/>
              </a:rPr>
              <a:t> de vente </a:t>
            </a:r>
            <a:r>
              <a:rPr lang="es-ES" sz="1800" dirty="0" err="1">
                <a:solidFill>
                  <a:srgbClr val="262625"/>
                </a:solidFill>
                <a:latin typeface="Work Sans"/>
                <a:ea typeface="Work Sans"/>
                <a:cs typeface="Work Sans"/>
                <a:sym typeface="Work Sans"/>
              </a:rPr>
              <a:t>au</a:t>
            </a:r>
            <a:r>
              <a:rPr lang="es-ES" sz="1800" dirty="0">
                <a:solidFill>
                  <a:srgbClr val="262625"/>
                </a:solidFill>
                <a:latin typeface="Work Sans"/>
                <a:ea typeface="Work Sans"/>
                <a:cs typeface="Work Sans"/>
                <a:sym typeface="Work Sans"/>
              </a:rPr>
              <a:t> monde, </a:t>
            </a:r>
            <a:r>
              <a:rPr lang="es-ES" sz="1800" dirty="0" err="1">
                <a:solidFill>
                  <a:srgbClr val="262625"/>
                </a:solidFill>
                <a:latin typeface="Work Sans"/>
                <a:ea typeface="Work Sans"/>
                <a:cs typeface="Work Sans"/>
                <a:sym typeface="Work Sans"/>
              </a:rPr>
              <a:t>qui</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dispose</a:t>
            </a:r>
            <a:r>
              <a:rPr lang="es-ES" sz="1800" dirty="0">
                <a:solidFill>
                  <a:srgbClr val="262625"/>
                </a:solidFill>
                <a:latin typeface="Work Sans"/>
                <a:ea typeface="Work Sans"/>
                <a:cs typeface="Work Sans"/>
                <a:sym typeface="Work Sans"/>
              </a:rPr>
              <a:t> des </a:t>
            </a:r>
            <a:r>
              <a:rPr lang="es-ES" sz="1800" dirty="0" err="1">
                <a:solidFill>
                  <a:srgbClr val="262625"/>
                </a:solidFill>
                <a:latin typeface="Work Sans"/>
                <a:ea typeface="Work Sans"/>
                <a:cs typeface="Work Sans"/>
                <a:sym typeface="Work Sans"/>
              </a:rPr>
              <a:t>installations</a:t>
            </a:r>
            <a:r>
              <a:rPr lang="es-ES" sz="1800" dirty="0">
                <a:solidFill>
                  <a:srgbClr val="262625"/>
                </a:solidFill>
                <a:latin typeface="Work Sans"/>
                <a:ea typeface="Work Sans"/>
                <a:cs typeface="Work Sans"/>
                <a:sym typeface="Work Sans"/>
              </a:rPr>
              <a:t> les plus </a:t>
            </a:r>
            <a:r>
              <a:rPr lang="es-ES" sz="1800" dirty="0" err="1">
                <a:solidFill>
                  <a:srgbClr val="262625"/>
                </a:solidFill>
                <a:latin typeface="Work Sans"/>
                <a:ea typeface="Work Sans"/>
                <a:cs typeface="Work Sans"/>
                <a:sym typeface="Work Sans"/>
              </a:rPr>
              <a:t>modernes</a:t>
            </a:r>
            <a:r>
              <a:rPr lang="es-ES" sz="1800" dirty="0">
                <a:solidFill>
                  <a:srgbClr val="262625"/>
                </a:solidFill>
                <a:latin typeface="Work Sans"/>
                <a:ea typeface="Work Sans"/>
                <a:cs typeface="Work Sans"/>
                <a:sym typeface="Work Sans"/>
              </a:rPr>
              <a:t> de </a:t>
            </a:r>
            <a:r>
              <a:rPr lang="es-ES" sz="1800" dirty="0" smtClean="0">
                <a:solidFill>
                  <a:srgbClr val="262625"/>
                </a:solidFill>
                <a:latin typeface="Work Sans"/>
                <a:ea typeface="Work Sans"/>
                <a:cs typeface="Work Sans"/>
                <a:sym typeface="Work Sans"/>
              </a:rPr>
              <a:t>son </a:t>
            </a:r>
            <a:r>
              <a:rPr lang="es-ES" sz="1800" dirty="0" err="1" smtClean="0">
                <a:solidFill>
                  <a:srgbClr val="262625"/>
                </a:solidFill>
                <a:latin typeface="Work Sans"/>
                <a:ea typeface="Work Sans"/>
                <a:cs typeface="Work Sans"/>
                <a:sym typeface="Work Sans"/>
              </a:rPr>
              <a:t>genre</a:t>
            </a:r>
            <a:r>
              <a:rPr lang="es-ES" sz="1800" dirty="0" smtClean="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dans</a:t>
            </a:r>
            <a:r>
              <a:rPr lang="es-ES" sz="1800" dirty="0">
                <a:solidFill>
                  <a:srgbClr val="262625"/>
                </a:solidFill>
                <a:latin typeface="Work Sans"/>
                <a:ea typeface="Work Sans"/>
                <a:cs typeface="Work Sans"/>
                <a:sym typeface="Work Sans"/>
              </a:rPr>
              <a:t> la </a:t>
            </a:r>
            <a:r>
              <a:rPr lang="es-ES" sz="1800" dirty="0" err="1">
                <a:solidFill>
                  <a:srgbClr val="262625"/>
                </a:solidFill>
                <a:latin typeface="Work Sans"/>
                <a:ea typeface="Work Sans"/>
                <a:cs typeface="Work Sans"/>
                <a:sym typeface="Work Sans"/>
              </a:rPr>
              <a:t>ville</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Barcelone</a:t>
            </a:r>
            <a:r>
              <a:rPr lang="es-ES" sz="1800" dirty="0">
                <a:solidFill>
                  <a:srgbClr val="262625"/>
                </a:solidFill>
                <a:latin typeface="Work Sans"/>
                <a:ea typeface="Work Sans"/>
                <a:cs typeface="Work Sans"/>
                <a:sym typeface="Work Sans"/>
              </a:rPr>
              <a:t> et </a:t>
            </a:r>
            <a:r>
              <a:rPr lang="es-ES" sz="1800" dirty="0" err="1">
                <a:solidFill>
                  <a:srgbClr val="262625"/>
                </a:solidFill>
                <a:latin typeface="Work Sans"/>
                <a:ea typeface="Work Sans"/>
                <a:cs typeface="Work Sans"/>
                <a:sym typeface="Work Sans"/>
              </a:rPr>
              <a:t>qui</a:t>
            </a:r>
            <a:r>
              <a:rPr lang="es-ES" sz="1800" dirty="0">
                <a:solidFill>
                  <a:srgbClr val="262625"/>
                </a:solidFill>
                <a:latin typeface="Work Sans"/>
                <a:ea typeface="Work Sans"/>
                <a:cs typeface="Work Sans"/>
                <a:sym typeface="Work Sans"/>
              </a:rPr>
              <a:t> incorpore un </a:t>
            </a:r>
            <a:r>
              <a:rPr lang="es-ES" sz="1800" dirty="0" err="1">
                <a:solidFill>
                  <a:srgbClr val="262625"/>
                </a:solidFill>
                <a:latin typeface="Work Sans"/>
                <a:ea typeface="Work Sans"/>
                <a:cs typeface="Work Sans"/>
                <a:sym typeface="Work Sans"/>
              </a:rPr>
              <a:t>important</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sculptural</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Mayte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Vieta</a:t>
            </a:r>
            <a:r>
              <a:rPr lang="es-ES" sz="1800" dirty="0">
                <a:solidFill>
                  <a:srgbClr val="262625"/>
                </a:solidFill>
                <a:latin typeface="Work Sans"/>
                <a:ea typeface="Work Sans"/>
                <a:cs typeface="Work Sans"/>
                <a:sym typeface="Work Sans"/>
              </a:rPr>
              <a:t>.</a:t>
            </a: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r>
              <a:rPr lang="es-ES" sz="1800" dirty="0">
                <a:solidFill>
                  <a:srgbClr val="262625"/>
                </a:solidFill>
                <a:latin typeface="Work Sans"/>
                <a:ea typeface="Work Sans"/>
                <a:cs typeface="Work Sans"/>
                <a:sym typeface="Work Sans"/>
              </a:rPr>
              <a:t>Ce fut </a:t>
            </a:r>
            <a:r>
              <a:rPr lang="es-ES" sz="1800" dirty="0" err="1">
                <a:solidFill>
                  <a:srgbClr val="262625"/>
                </a:solidFill>
                <a:latin typeface="Work Sans"/>
                <a:ea typeface="Work Sans"/>
                <a:cs typeface="Work Sans"/>
                <a:sym typeface="Work Sans"/>
              </a:rPr>
              <a:t>l'une</a:t>
            </a:r>
            <a:r>
              <a:rPr lang="es-ES" sz="1800" dirty="0">
                <a:solidFill>
                  <a:srgbClr val="262625"/>
                </a:solidFill>
                <a:latin typeface="Work Sans"/>
                <a:ea typeface="Work Sans"/>
                <a:cs typeface="Work Sans"/>
                <a:sym typeface="Work Sans"/>
              </a:rPr>
              <a:t> des </a:t>
            </a:r>
            <a:r>
              <a:rPr lang="es-ES" sz="1800" dirty="0" err="1">
                <a:solidFill>
                  <a:srgbClr val="262625"/>
                </a:solidFill>
                <a:latin typeface="Work Sans"/>
                <a:ea typeface="Work Sans"/>
                <a:cs typeface="Work Sans"/>
                <a:sym typeface="Work Sans"/>
              </a:rPr>
              <a:t>premières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œuvres</a:t>
            </a:r>
            <a:r>
              <a:rPr lang="es-ES" sz="1800" dirty="0">
                <a:solidFill>
                  <a:srgbClr val="262625"/>
                </a:solidFill>
                <a:latin typeface="Work Sans"/>
                <a:ea typeface="Work Sans"/>
                <a:cs typeface="Work Sans"/>
                <a:sym typeface="Work Sans"/>
              </a:rPr>
              <a:t> à </a:t>
            </a:r>
            <a:r>
              <a:rPr lang="es-ES" sz="1800" dirty="0" err="1">
                <a:solidFill>
                  <a:srgbClr val="262625"/>
                </a:solidFill>
                <a:latin typeface="Work Sans"/>
                <a:ea typeface="Work Sans"/>
                <a:cs typeface="Work Sans"/>
                <a:sym typeface="Work Sans"/>
              </a:rPr>
              <a:t>incorporer</a:t>
            </a:r>
            <a:r>
              <a:rPr lang="es-ES" sz="1800" dirty="0">
                <a:solidFill>
                  <a:srgbClr val="262625"/>
                </a:solidFill>
                <a:latin typeface="Work Sans"/>
                <a:ea typeface="Work Sans"/>
                <a:cs typeface="Work Sans"/>
                <a:sym typeface="Work Sans"/>
              </a:rPr>
              <a:t> un </a:t>
            </a:r>
            <a:r>
              <a:rPr lang="es-ES" sz="1800" dirty="0" err="1">
                <a:solidFill>
                  <a:srgbClr val="262625"/>
                </a:solidFill>
                <a:latin typeface="Work Sans"/>
                <a:ea typeface="Work Sans"/>
                <a:cs typeface="Work Sans"/>
                <a:sym typeface="Work Sans"/>
              </a:rPr>
              <a:t>contrôle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d'accès</a:t>
            </a:r>
            <a:r>
              <a:rPr lang="es-ES" sz="1800" dirty="0">
                <a:solidFill>
                  <a:srgbClr val="262625"/>
                </a:solidFill>
                <a:latin typeface="Work Sans"/>
                <a:ea typeface="Work Sans"/>
                <a:cs typeface="Work Sans"/>
                <a:sym typeface="Work Sans"/>
              </a:rPr>
              <a:t> total lié à la </a:t>
            </a:r>
            <a:r>
              <a:rPr lang="es-ES" sz="1800" dirty="0" err="1">
                <a:solidFill>
                  <a:srgbClr val="262625"/>
                </a:solidFill>
                <a:latin typeface="Work Sans"/>
                <a:ea typeface="Work Sans"/>
                <a:cs typeface="Work Sans"/>
                <a:sym typeface="Work Sans"/>
              </a:rPr>
              <a:t>documentation</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via</a:t>
            </a:r>
            <a:r>
              <a:rPr lang="es-ES" sz="1800" dirty="0">
                <a:solidFill>
                  <a:srgbClr val="262625"/>
                </a:solidFill>
                <a:latin typeface="Work Sans"/>
                <a:ea typeface="Work Sans"/>
                <a:cs typeface="Work Sans"/>
                <a:sym typeface="Work Sans"/>
              </a:rPr>
              <a:t> Gestiona, </a:t>
            </a:r>
            <a:r>
              <a:rPr lang="es-ES" sz="1800" dirty="0" err="1">
                <a:solidFill>
                  <a:srgbClr val="262625"/>
                </a:solidFill>
                <a:latin typeface="Work Sans"/>
                <a:ea typeface="Work Sans"/>
                <a:cs typeface="Work Sans"/>
                <a:sym typeface="Work Sans"/>
              </a:rPr>
              <a:t>après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avoir</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ensuite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reproduit</a:t>
            </a:r>
            <a:r>
              <a:rPr lang="es-ES" sz="1800" dirty="0">
                <a:solidFill>
                  <a:srgbClr val="262625"/>
                </a:solidFill>
                <a:latin typeface="Work Sans"/>
                <a:ea typeface="Work Sans"/>
                <a:cs typeface="Work Sans"/>
                <a:sym typeface="Work Sans"/>
              </a:rPr>
              <a:t> le </a:t>
            </a:r>
            <a:r>
              <a:rPr lang="es-ES" sz="1800" dirty="0" err="1">
                <a:solidFill>
                  <a:srgbClr val="262625"/>
                </a:solidFill>
                <a:latin typeface="Work Sans"/>
                <a:ea typeface="Work Sans"/>
                <a:cs typeface="Work Sans"/>
                <a:sym typeface="Work Sans"/>
              </a:rPr>
              <a:t>modèle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dans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d'autres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œuvres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emblématiques</a:t>
            </a:r>
            <a:r>
              <a:rPr lang="es-ES" sz="1800" dirty="0">
                <a:solidFill>
                  <a:srgbClr val="262625"/>
                </a:solidFill>
                <a:latin typeface="Work Sans"/>
                <a:ea typeface="Work Sans"/>
                <a:cs typeface="Work Sans"/>
                <a:sym typeface="Work Sans"/>
              </a:rPr>
              <a:t> de Sacyr.</a:t>
            </a:r>
            <a:endParaRPr sz="1800">
              <a:solidFill>
                <a:srgbClr val="262625"/>
              </a:solidFill>
              <a:latin typeface="Work Sans"/>
              <a:ea typeface="Work Sans"/>
              <a:cs typeface="Work Sans"/>
              <a:sym typeface="Work Sans"/>
            </a:endParaRPr>
          </a:p>
        </p:txBody>
      </p:sp>
      <p:sp>
        <p:nvSpPr>
          <p:cNvPr id="246" name="Google Shape;246;p14"/>
          <p:cNvSpPr txBox="1"/>
          <p:nvPr/>
        </p:nvSpPr>
        <p:spPr>
          <a:xfrm>
            <a:off x="664800" y="343750"/>
            <a:ext cx="18467100" cy="11784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5600"/>
              <a:buFont typeface="Work Sans SemiBold"/>
              <a:buNone/>
            </a:pPr>
            <a:r>
              <a:rPr lang="es-ES" sz="5600" b="0" i="0" u="none" strike="noStrike" cap="none">
                <a:solidFill>
                  <a:srgbClr val="FF5000"/>
                </a:solidFill>
                <a:latin typeface="Work Sans SemiBold"/>
                <a:ea typeface="Work Sans SemiBold"/>
                <a:cs typeface="Work Sans SemiBold"/>
                <a:sym typeface="Work Sans SemiBold"/>
              </a:rPr>
              <a:t>No</a:t>
            </a:r>
            <a:r>
              <a:rPr lang="es-ES" sz="5600">
                <a:solidFill>
                  <a:srgbClr val="FF5000"/>
                </a:solidFill>
                <a:latin typeface="Work Sans SemiBold"/>
                <a:ea typeface="Work Sans SemiBold"/>
                <a:cs typeface="Work Sans SemiBold"/>
                <a:sym typeface="Work Sans SemiBold"/>
              </a:rPr>
              <a:t>u</a:t>
            </a:r>
            <a:r>
              <a:rPr lang="es-ES" sz="5600" b="0" i="0" u="none" strike="noStrike" cap="none">
                <a:solidFill>
                  <a:srgbClr val="FF5000"/>
                </a:solidFill>
                <a:latin typeface="Work Sans SemiBold"/>
                <a:ea typeface="Work Sans SemiBold"/>
                <a:cs typeface="Work Sans SemiBold"/>
                <a:sym typeface="Work Sans SemiBold"/>
              </a:rPr>
              <a:t>s. </a:t>
            </a:r>
            <a:r>
              <a:rPr lang="es-ES" sz="5600">
                <a:solidFill>
                  <a:srgbClr val="262625"/>
                </a:solidFill>
                <a:latin typeface="Work Sans SemiBold"/>
                <a:ea typeface="Work Sans SemiBold"/>
                <a:cs typeface="Work Sans SemiBold"/>
                <a:sym typeface="Work Sans SemiBold"/>
              </a:rPr>
              <a:t>Travaux de nos entreprises de construction</a:t>
            </a:r>
            <a:endParaRPr sz="3200" b="1" i="0" u="none" strike="noStrike" cap="none">
              <a:solidFill>
                <a:srgbClr val="262625"/>
              </a:solidFill>
              <a:latin typeface="Work Sans SemiBold"/>
              <a:ea typeface="Work Sans SemiBold"/>
              <a:cs typeface="Work Sans SemiBold"/>
              <a:sym typeface="Work Sans SemiBold"/>
            </a:endParaRPr>
          </a:p>
        </p:txBody>
      </p:sp>
      <p:pic>
        <p:nvPicPr>
          <p:cNvPr id="247" name="Google Shape;247;p14"/>
          <p:cNvPicPr preferRelativeResize="0"/>
          <p:nvPr/>
        </p:nvPicPr>
        <p:blipFill rotWithShape="1">
          <a:blip r:embed="rId4">
            <a:alphaModFix/>
          </a:blip>
          <a:srcRect/>
          <a:stretch/>
        </p:blipFill>
        <p:spPr>
          <a:xfrm>
            <a:off x="755033" y="2575793"/>
            <a:ext cx="7295123" cy="4445000"/>
          </a:xfrm>
          <a:prstGeom prst="rect">
            <a:avLst/>
          </a:prstGeom>
          <a:noFill/>
          <a:ln>
            <a:noFill/>
          </a:ln>
        </p:spPr>
      </p:pic>
      <p:pic>
        <p:nvPicPr>
          <p:cNvPr id="248" name="Google Shape;248;p14"/>
          <p:cNvPicPr preferRelativeResize="0"/>
          <p:nvPr/>
        </p:nvPicPr>
        <p:blipFill rotWithShape="1">
          <a:blip r:embed="rId5">
            <a:alphaModFix/>
          </a:blip>
          <a:srcRect/>
          <a:stretch/>
        </p:blipFill>
        <p:spPr>
          <a:xfrm>
            <a:off x="8561443" y="2542753"/>
            <a:ext cx="7353300" cy="4478040"/>
          </a:xfrm>
          <a:prstGeom prst="rect">
            <a:avLst/>
          </a:prstGeom>
          <a:noFill/>
          <a:ln>
            <a:noFill/>
          </a:ln>
        </p:spPr>
      </p:pic>
      <p:pic>
        <p:nvPicPr>
          <p:cNvPr id="249" name="Google Shape;249;p14"/>
          <p:cNvPicPr preferRelativeResize="0"/>
          <p:nvPr/>
        </p:nvPicPr>
        <p:blipFill rotWithShape="1">
          <a:blip r:embed="rId6">
            <a:alphaModFix/>
          </a:blip>
          <a:srcRect/>
          <a:stretch/>
        </p:blipFill>
        <p:spPr>
          <a:xfrm>
            <a:off x="16365122" y="2572014"/>
            <a:ext cx="7237507" cy="4373535"/>
          </a:xfrm>
          <a:prstGeom prst="rect">
            <a:avLst/>
          </a:prstGeom>
          <a:noFill/>
          <a:ln>
            <a:noFill/>
          </a:ln>
        </p:spPr>
      </p:pic>
      <p:pic>
        <p:nvPicPr>
          <p:cNvPr id="250" name="Google Shape;250;p14"/>
          <p:cNvPicPr preferRelativeResize="0"/>
          <p:nvPr/>
        </p:nvPicPr>
        <p:blipFill rotWithShape="1">
          <a:blip r:embed="rId7">
            <a:alphaModFix/>
          </a:blip>
          <a:srcRect/>
          <a:stretch/>
        </p:blipFill>
        <p:spPr>
          <a:xfrm>
            <a:off x="781370" y="2564019"/>
            <a:ext cx="7268786" cy="4456774"/>
          </a:xfrm>
          <a:prstGeom prst="rect">
            <a:avLst/>
          </a:prstGeom>
          <a:noFill/>
          <a:ln>
            <a:noFill/>
          </a:ln>
        </p:spPr>
      </p:pic>
      <p:pic>
        <p:nvPicPr>
          <p:cNvPr id="251" name="Google Shape;251;p14"/>
          <p:cNvPicPr preferRelativeResize="0"/>
          <p:nvPr/>
        </p:nvPicPr>
        <p:blipFill rotWithShape="1">
          <a:blip r:embed="rId8">
            <a:alphaModFix/>
          </a:blip>
          <a:srcRect/>
          <a:stretch/>
        </p:blipFill>
        <p:spPr>
          <a:xfrm>
            <a:off x="8530163" y="2542752"/>
            <a:ext cx="7384580" cy="4478039"/>
          </a:xfrm>
          <a:prstGeom prst="rect">
            <a:avLst/>
          </a:prstGeom>
          <a:noFill/>
          <a:ln>
            <a:noFill/>
          </a:ln>
        </p:spPr>
      </p:pic>
      <p:pic>
        <p:nvPicPr>
          <p:cNvPr id="252" name="Google Shape;252;p14"/>
          <p:cNvPicPr preferRelativeResize="0"/>
          <p:nvPr/>
        </p:nvPicPr>
        <p:blipFill rotWithShape="1">
          <a:blip r:embed="rId9">
            <a:alphaModFix/>
          </a:blip>
          <a:srcRect/>
          <a:stretch/>
        </p:blipFill>
        <p:spPr>
          <a:xfrm>
            <a:off x="16333844" y="2521313"/>
            <a:ext cx="7505700" cy="4499480"/>
          </a:xfrm>
          <a:prstGeom prst="rect">
            <a:avLst/>
          </a:prstGeom>
          <a:noFill/>
          <a:ln>
            <a:noFill/>
          </a:ln>
        </p:spPr>
      </p:pic>
      <p:sp>
        <p:nvSpPr>
          <p:cNvPr id="253" name="Google Shape;253;p14"/>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54" name="Google Shape;254;p14"/>
          <p:cNvPicPr preferRelativeResize="0"/>
          <p:nvPr/>
        </p:nvPicPr>
        <p:blipFill rotWithShape="1">
          <a:blip r:embed="rId10">
            <a:alphaModFix/>
          </a:blip>
          <a:srcRect/>
          <a:stretch/>
        </p:blipFill>
        <p:spPr>
          <a:xfrm>
            <a:off x="20488923" y="160872"/>
            <a:ext cx="3777844" cy="1064829"/>
          </a:xfrm>
          <a:prstGeom prst="rect">
            <a:avLst/>
          </a:prstGeom>
          <a:noFill/>
          <a:ln>
            <a:noFill/>
          </a:ln>
        </p:spPr>
      </p:pic>
      <p:pic>
        <p:nvPicPr>
          <p:cNvPr id="22" name="Picture 3"/>
          <p:cNvPicPr>
            <a:picLocks noChangeAspect="1" noChangeArrowheads="1"/>
          </p:cNvPicPr>
          <p:nvPr/>
        </p:nvPicPr>
        <p:blipFill>
          <a:blip r:embed="rId11"/>
          <a:srcRect/>
          <a:stretch>
            <a:fillRect/>
          </a:stretch>
        </p:blipFill>
        <p:spPr bwMode="auto">
          <a:xfrm>
            <a:off x="942786" y="12868086"/>
            <a:ext cx="1943847" cy="69423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258"/>
        <p:cNvGrpSpPr/>
        <p:nvPr/>
      </p:nvGrpSpPr>
      <p:grpSpPr>
        <a:xfrm>
          <a:off x="0" y="0"/>
          <a:ext cx="0" cy="0"/>
          <a:chOff x="0" y="0"/>
          <a:chExt cx="0" cy="0"/>
        </a:xfrm>
      </p:grpSpPr>
      <p:pic>
        <p:nvPicPr>
          <p:cNvPr id="259" name="Google Shape;259;p15"/>
          <p:cNvPicPr preferRelativeResize="0"/>
          <p:nvPr/>
        </p:nvPicPr>
        <p:blipFill rotWithShape="1">
          <a:blip r:embed="rId3">
            <a:alphaModFix/>
          </a:blip>
          <a:srcRect l="6729"/>
          <a:stretch/>
        </p:blipFill>
        <p:spPr>
          <a:xfrm>
            <a:off x="8532304" y="2572842"/>
            <a:ext cx="15089696" cy="9321800"/>
          </a:xfrm>
          <a:prstGeom prst="rect">
            <a:avLst/>
          </a:prstGeom>
          <a:noFill/>
          <a:ln>
            <a:noFill/>
          </a:ln>
          <a:effectLst>
            <a:outerShdw blurRad="292100" dist="139700" dir="2700000" algn="tl" rotWithShape="0">
              <a:srgbClr val="333333">
                <a:alpha val="64705"/>
              </a:srgbClr>
            </a:outerShdw>
          </a:effectLst>
        </p:spPr>
      </p:pic>
      <p:cxnSp>
        <p:nvCxnSpPr>
          <p:cNvPr id="260" name="Google Shape;260;p15"/>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261" name="Google Shape;261;p15"/>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13</a:t>
            </a:fld>
            <a:endParaRPr sz="2200" b="0" i="0" u="none" strike="noStrike" cap="none">
              <a:solidFill>
                <a:srgbClr val="A7AAAC"/>
              </a:solidFill>
              <a:latin typeface="Arial"/>
              <a:ea typeface="Arial"/>
              <a:cs typeface="Arial"/>
              <a:sym typeface="Arial"/>
            </a:endParaRPr>
          </a:p>
        </p:txBody>
      </p:sp>
      <p:sp>
        <p:nvSpPr>
          <p:cNvPr id="262" name="Google Shape;262;p15"/>
          <p:cNvSpPr txBox="1"/>
          <p:nvPr/>
        </p:nvSpPr>
        <p:spPr>
          <a:xfrm>
            <a:off x="803357" y="3682707"/>
            <a:ext cx="6982898" cy="2914234"/>
          </a:xfrm>
          <a:prstGeom prst="rect">
            <a:avLst/>
          </a:prstGeom>
          <a:noFill/>
          <a:ln>
            <a:noFill/>
          </a:ln>
        </p:spPr>
        <p:txBody>
          <a:bodyPr spcFirstLastPara="1" wrap="square" lIns="71425" tIns="71425" rIns="71425" bIns="71425" anchor="t" anchorCtr="0">
            <a:spAutoFit/>
          </a:bodyPr>
          <a:lstStyle/>
          <a:p>
            <a:pPr lvl="0">
              <a:lnSpc>
                <a:spcPct val="125000"/>
              </a:lnSpc>
              <a:buClr>
                <a:srgbClr val="262625"/>
              </a:buClr>
              <a:buSzPts val="2400"/>
            </a:pPr>
            <a:r>
              <a:rPr lang="es-ES" sz="2400" dirty="0">
                <a:solidFill>
                  <a:srgbClr val="262625"/>
                </a:solidFill>
                <a:latin typeface="Work Sans"/>
                <a:ea typeface="Work Sans"/>
                <a:cs typeface="Work Sans"/>
                <a:sym typeface="Work Sans"/>
              </a:rPr>
              <a:t>Une </a:t>
            </a:r>
            <a:r>
              <a:rPr lang="es-ES" sz="2400" dirty="0" err="1">
                <a:solidFill>
                  <a:srgbClr val="262625"/>
                </a:solidFill>
                <a:latin typeface="Work Sans"/>
                <a:ea typeface="Work Sans"/>
                <a:cs typeface="Work Sans"/>
                <a:sym typeface="Work Sans"/>
              </a:rPr>
              <a:t>équipe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d’experts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formés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aux</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besoins</a:t>
            </a:r>
            <a:r>
              <a:rPr lang="es-ES" sz="2400" dirty="0">
                <a:solidFill>
                  <a:srgbClr val="262625"/>
                </a:solidFill>
                <a:latin typeface="Work Sans"/>
                <a:ea typeface="Work Sans"/>
                <a:cs typeface="Work Sans"/>
                <a:sym typeface="Work Sans"/>
              </a:rPr>
              <a:t> du </a:t>
            </a:r>
            <a:r>
              <a:rPr lang="es-ES" sz="2400" dirty="0" err="1">
                <a:solidFill>
                  <a:srgbClr val="262625"/>
                </a:solidFill>
                <a:latin typeface="Work Sans"/>
                <a:ea typeface="Work Sans"/>
                <a:cs typeface="Work Sans"/>
                <a:sym typeface="Work Sans"/>
              </a:rPr>
              <a:t>travail</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sera</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toujours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l’autre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côté</a:t>
            </a:r>
            <a:r>
              <a:rPr lang="es-ES" sz="2400" dirty="0">
                <a:solidFill>
                  <a:srgbClr val="262625"/>
                </a:solidFill>
                <a:latin typeface="Work Sans"/>
                <a:ea typeface="Work Sans"/>
                <a:cs typeface="Work Sans"/>
                <a:sym typeface="Work Sans"/>
              </a:rPr>
              <a:t> du </a:t>
            </a:r>
            <a:r>
              <a:rPr lang="es-ES" sz="2400" dirty="0" err="1">
                <a:solidFill>
                  <a:srgbClr val="262625"/>
                </a:solidFill>
                <a:latin typeface="Work Sans"/>
                <a:ea typeface="Work Sans"/>
                <a:cs typeface="Work Sans"/>
                <a:sym typeface="Work Sans"/>
              </a:rPr>
              <a:t>téléphone</a:t>
            </a:r>
            <a:r>
              <a:rPr lang="es-ES" sz="2400" dirty="0">
                <a:solidFill>
                  <a:srgbClr val="262625"/>
                </a:solidFill>
                <a:latin typeface="Work Sans"/>
                <a:ea typeface="Work Sans"/>
                <a:cs typeface="Work Sans"/>
                <a:sym typeface="Work Sans"/>
              </a:rPr>
              <a:t> et /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en </a:t>
            </a:r>
            <a:r>
              <a:rPr lang="es-ES" sz="2400" dirty="0" err="1">
                <a:solidFill>
                  <a:srgbClr val="262625"/>
                </a:solidFill>
                <a:latin typeface="Work Sans"/>
                <a:ea typeface="Work Sans"/>
                <a:cs typeface="Work Sans"/>
                <a:sym typeface="Work Sans"/>
              </a:rPr>
              <a:t>personne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pour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corriger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problème</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manipulation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défaillance</a:t>
            </a:r>
            <a:r>
              <a:rPr lang="es-ES" sz="2400" dirty="0">
                <a:solidFill>
                  <a:srgbClr val="262625"/>
                </a:solidFill>
                <a:latin typeface="Work Sans"/>
                <a:ea typeface="Work Sans"/>
                <a:cs typeface="Work Sans"/>
                <a:sym typeface="Work Sans"/>
              </a:rPr>
              <a:t> du </a:t>
            </a:r>
            <a:r>
              <a:rPr lang="es-ES" sz="2400" dirty="0" err="1">
                <a:solidFill>
                  <a:srgbClr val="262625"/>
                </a:solidFill>
                <a:latin typeface="Work Sans"/>
                <a:ea typeface="Work Sans"/>
                <a:cs typeface="Work Sans"/>
                <a:sym typeface="Work Sans"/>
              </a:rPr>
              <a:t>personnel</a:t>
            </a:r>
            <a:r>
              <a:rPr lang="es-ES" sz="2400" dirty="0">
                <a:solidFill>
                  <a:srgbClr val="262625"/>
                </a:solidFill>
                <a:latin typeface="Work Sans"/>
                <a:ea typeface="Work Sans"/>
                <a:cs typeface="Work Sans"/>
                <a:sym typeface="Work Sans"/>
              </a:rPr>
              <a:t> sur le </a:t>
            </a:r>
            <a:r>
              <a:rPr lang="es-ES" sz="2400" dirty="0" err="1">
                <a:solidFill>
                  <a:srgbClr val="262625"/>
                </a:solidFill>
                <a:latin typeface="Work Sans"/>
                <a:ea typeface="Work Sans"/>
                <a:cs typeface="Work Sans"/>
                <a:sym typeface="Work Sans"/>
              </a:rPr>
              <a:t>lieu</a:t>
            </a:r>
            <a:r>
              <a:rPr lang="es-ES" sz="2400" dirty="0">
                <a:solidFill>
                  <a:srgbClr val="262625"/>
                </a:solidFill>
                <a:latin typeface="Work Sans"/>
                <a:ea typeface="Work Sans"/>
                <a:cs typeface="Work Sans"/>
                <a:sym typeface="Work Sans"/>
              </a:rPr>
              <a:t> de </a:t>
            </a:r>
            <a:r>
              <a:rPr lang="es-ES" sz="2400" dirty="0" err="1" smtClean="0">
                <a:solidFill>
                  <a:srgbClr val="262625"/>
                </a:solidFill>
                <a:latin typeface="Work Sans"/>
                <a:ea typeface="Work Sans"/>
                <a:cs typeface="Work Sans"/>
                <a:sym typeface="Work Sans"/>
              </a:rPr>
              <a:t>oeuvre</a:t>
            </a:r>
            <a:r>
              <a:rPr lang="es-ES" sz="2400" dirty="0" smtClean="0">
                <a:solidFill>
                  <a:srgbClr val="262625"/>
                </a:solidFill>
                <a:latin typeface="Work Sans"/>
                <a:ea typeface="Work Sans"/>
                <a:cs typeface="Work Sans"/>
                <a:sym typeface="Work Sans"/>
              </a:rPr>
              <a:t> et </a:t>
            </a:r>
            <a:r>
              <a:rPr lang="es-ES" sz="2400" dirty="0">
                <a:solidFill>
                  <a:srgbClr val="262625"/>
                </a:solidFill>
                <a:latin typeface="Work Sans"/>
                <a:ea typeface="Work Sans"/>
                <a:cs typeface="Work Sans"/>
                <a:sym typeface="Work Sans"/>
              </a:rPr>
              <a:t>de </a:t>
            </a:r>
            <a:r>
              <a:rPr lang="es-ES" sz="2400" dirty="0" err="1">
                <a:solidFill>
                  <a:srgbClr val="262625"/>
                </a:solidFill>
                <a:latin typeface="Work Sans"/>
                <a:ea typeface="Work Sans"/>
                <a:cs typeface="Work Sans"/>
                <a:sym typeface="Work Sans"/>
              </a:rPr>
              <a:t>ses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sous-traitants</a:t>
            </a:r>
            <a:r>
              <a:rPr lang="es-ES" sz="2400" dirty="0">
                <a:solidFill>
                  <a:srgbClr val="262625"/>
                </a:solidFill>
                <a:latin typeface="Work Sans"/>
                <a:ea typeface="Work Sans"/>
                <a:cs typeface="Work Sans"/>
                <a:sym typeface="Work Sans"/>
              </a:rPr>
              <a:t>.</a:t>
            </a:r>
            <a:endParaRPr/>
          </a:p>
        </p:txBody>
      </p:sp>
      <p:sp>
        <p:nvSpPr>
          <p:cNvPr id="263" name="Google Shape;263;p15"/>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500">
                <a:solidFill>
                  <a:srgbClr val="FF5000"/>
                </a:solidFill>
                <a:latin typeface="Work Sans SemiBold"/>
                <a:ea typeface="Work Sans SemiBold"/>
                <a:cs typeface="Work Sans SemiBold"/>
                <a:sym typeface="Work Sans SemiBold"/>
              </a:rPr>
              <a:t>Une équipe toujours à l'écoute des échecs</a:t>
            </a:r>
            <a:endParaRPr sz="2500">
              <a:solidFill>
                <a:srgbClr val="FF5000"/>
              </a:solidFill>
              <a:latin typeface="Work Sans SemiBold"/>
              <a:ea typeface="Work Sans SemiBold"/>
              <a:cs typeface="Work Sans SemiBold"/>
              <a:sym typeface="Work Sans SemiBold"/>
            </a:endParaRPr>
          </a:p>
        </p:txBody>
      </p:sp>
      <p:sp>
        <p:nvSpPr>
          <p:cNvPr id="264" name="Google Shape;264;p15"/>
          <p:cNvSpPr txBox="1"/>
          <p:nvPr/>
        </p:nvSpPr>
        <p:spPr>
          <a:xfrm>
            <a:off x="664796" y="451900"/>
            <a:ext cx="185001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000">
                <a:solidFill>
                  <a:srgbClr val="262625"/>
                </a:solidFill>
                <a:latin typeface="Work Sans SemiBold"/>
                <a:ea typeface="Work Sans SemiBold"/>
                <a:cs typeface="Work Sans SemiBold"/>
                <a:sym typeface="Work Sans SemiBold"/>
              </a:rPr>
              <a:t>Gérer Assistance 24 heures sur 24, 365 jours par an</a:t>
            </a:r>
            <a:endParaRPr sz="4800">
              <a:solidFill>
                <a:srgbClr val="262625"/>
              </a:solidFill>
              <a:latin typeface="Work Sans SemiBold"/>
              <a:ea typeface="Work Sans SemiBold"/>
              <a:cs typeface="Work Sans SemiBold"/>
              <a:sym typeface="Work Sans SemiBold"/>
            </a:endParaRPr>
          </a:p>
        </p:txBody>
      </p:sp>
      <p:sp>
        <p:nvSpPr>
          <p:cNvPr id="265" name="Google Shape;265;p15"/>
          <p:cNvSpPr txBox="1"/>
          <p:nvPr/>
        </p:nvSpPr>
        <p:spPr>
          <a:xfrm>
            <a:off x="8498320" y="11917330"/>
            <a:ext cx="15123679" cy="485004"/>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endParaRPr sz="2000" b="0" i="0" u="none" strike="noStrike" cap="none">
              <a:solidFill>
                <a:srgbClr val="A5A5A5"/>
              </a:solidFill>
              <a:latin typeface="Work Sans"/>
              <a:ea typeface="Work Sans"/>
              <a:cs typeface="Work Sans"/>
              <a:sym typeface="Work Sans"/>
            </a:endParaRPr>
          </a:p>
        </p:txBody>
      </p:sp>
      <p:sp>
        <p:nvSpPr>
          <p:cNvPr id="266" name="Google Shape;266;p15"/>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67" name="Google Shape;267;p15"/>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1"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271"/>
        <p:cNvGrpSpPr/>
        <p:nvPr/>
      </p:nvGrpSpPr>
      <p:grpSpPr>
        <a:xfrm>
          <a:off x="0" y="0"/>
          <a:ext cx="0" cy="0"/>
          <a:chOff x="0" y="0"/>
          <a:chExt cx="0" cy="0"/>
        </a:xfrm>
      </p:grpSpPr>
      <p:pic>
        <p:nvPicPr>
          <p:cNvPr id="272" name="Google Shape;272;p16"/>
          <p:cNvPicPr preferRelativeResize="0"/>
          <p:nvPr/>
        </p:nvPicPr>
        <p:blipFill rotWithShape="1">
          <a:blip r:embed="rId3">
            <a:alphaModFix/>
          </a:blip>
          <a:srcRect l="8035"/>
          <a:stretch/>
        </p:blipFill>
        <p:spPr>
          <a:xfrm>
            <a:off x="8498320" y="2572842"/>
            <a:ext cx="15132462" cy="9321800"/>
          </a:xfrm>
          <a:prstGeom prst="rect">
            <a:avLst/>
          </a:prstGeom>
          <a:noFill/>
          <a:ln>
            <a:noFill/>
          </a:ln>
          <a:effectLst>
            <a:outerShdw blurRad="292100" dist="139700" dir="2700000" algn="tl" rotWithShape="0">
              <a:srgbClr val="333333">
                <a:alpha val="64705"/>
              </a:srgbClr>
            </a:outerShdw>
          </a:effectLst>
        </p:spPr>
      </p:pic>
      <p:cxnSp>
        <p:nvCxnSpPr>
          <p:cNvPr id="273" name="Google Shape;273;p16"/>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274" name="Google Shape;274;p16"/>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14</a:t>
            </a:fld>
            <a:endParaRPr sz="2200" b="0" i="0" u="none" strike="noStrike" cap="none">
              <a:solidFill>
                <a:srgbClr val="A7AAAC"/>
              </a:solidFill>
              <a:latin typeface="Arial"/>
              <a:ea typeface="Arial"/>
              <a:cs typeface="Arial"/>
              <a:sym typeface="Arial"/>
            </a:endParaRPr>
          </a:p>
        </p:txBody>
      </p:sp>
      <p:sp>
        <p:nvSpPr>
          <p:cNvPr id="275" name="Google Shape;275;p16"/>
          <p:cNvSpPr txBox="1"/>
          <p:nvPr/>
        </p:nvSpPr>
        <p:spPr>
          <a:xfrm>
            <a:off x="803357" y="3682707"/>
            <a:ext cx="6982898" cy="2817630"/>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Nos ingénieurs maintiennent la disponibilité du système au-dessus de 99,998% par le passé, grâce à un système de surveillance permanent et à un parc de serveurs redondants, de sorte que la plate-forme soit disponible pour toute éventualité.</a:t>
            </a:r>
            <a:endParaRPr/>
          </a:p>
        </p:txBody>
      </p:sp>
      <p:sp>
        <p:nvSpPr>
          <p:cNvPr id="276" name="Google Shape;276;p16"/>
          <p:cNvSpPr txBox="1"/>
          <p:nvPr/>
        </p:nvSpPr>
        <p:spPr>
          <a:xfrm>
            <a:off x="803356" y="2416201"/>
            <a:ext cx="7694963"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Fiabilité et disponibilité maximales</a:t>
            </a:r>
            <a:endParaRPr sz="2800" b="0" i="0" u="none" strike="noStrike" cap="none">
              <a:solidFill>
                <a:srgbClr val="FF5000"/>
              </a:solidFill>
              <a:latin typeface="Work Sans SemiBold"/>
              <a:ea typeface="Work Sans SemiBold"/>
              <a:cs typeface="Work Sans SemiBold"/>
              <a:sym typeface="Work Sans SemiBold"/>
            </a:endParaRPr>
          </a:p>
        </p:txBody>
      </p:sp>
      <p:sp>
        <p:nvSpPr>
          <p:cNvPr id="277" name="Google Shape;277;p16"/>
          <p:cNvSpPr txBox="1"/>
          <p:nvPr/>
        </p:nvSpPr>
        <p:spPr>
          <a:xfrm>
            <a:off x="664812" y="451899"/>
            <a:ext cx="16172696"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Plateforme avec disponibilité permanente</a:t>
            </a:r>
            <a:endParaRPr sz="4800" b="1" i="0" u="none" strike="noStrike" cap="none">
              <a:solidFill>
                <a:srgbClr val="262625"/>
              </a:solidFill>
              <a:latin typeface="Work Sans SemiBold"/>
              <a:ea typeface="Work Sans SemiBold"/>
              <a:cs typeface="Work Sans SemiBold"/>
              <a:sym typeface="Work Sans SemiBold"/>
            </a:endParaRPr>
          </a:p>
        </p:txBody>
      </p:sp>
      <p:sp>
        <p:nvSpPr>
          <p:cNvPr id="278" name="Google Shape;278;p16"/>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Présentation de Matías, l'un de nos ingénieurs système (image réelle)</a:t>
            </a:r>
            <a:endParaRPr sz="2000" b="0" i="0" u="none" strike="noStrike" cap="none">
              <a:solidFill>
                <a:srgbClr val="A5A5A5"/>
              </a:solidFill>
              <a:latin typeface="Work Sans"/>
              <a:ea typeface="Work Sans"/>
              <a:cs typeface="Work Sans"/>
              <a:sym typeface="Work Sans"/>
            </a:endParaRPr>
          </a:p>
        </p:txBody>
      </p:sp>
      <p:sp>
        <p:nvSpPr>
          <p:cNvPr id="279" name="Google Shape;279;p16"/>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80" name="Google Shape;280;p16"/>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1"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284"/>
        <p:cNvGrpSpPr/>
        <p:nvPr/>
      </p:nvGrpSpPr>
      <p:grpSpPr>
        <a:xfrm>
          <a:off x="0" y="0"/>
          <a:ext cx="0" cy="0"/>
          <a:chOff x="0" y="0"/>
          <a:chExt cx="0" cy="0"/>
        </a:xfrm>
      </p:grpSpPr>
      <p:cxnSp>
        <p:nvCxnSpPr>
          <p:cNvPr id="285" name="Google Shape;285;p17"/>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286" name="Google Shape;286;p17"/>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15</a:t>
            </a:fld>
            <a:endParaRPr sz="2200" b="0" i="0" u="none" strike="noStrike" cap="none">
              <a:solidFill>
                <a:srgbClr val="A7AAAC"/>
              </a:solidFill>
              <a:latin typeface="Arial"/>
              <a:ea typeface="Arial"/>
              <a:cs typeface="Arial"/>
              <a:sym typeface="Arial"/>
            </a:endParaRPr>
          </a:p>
        </p:txBody>
      </p:sp>
      <p:sp>
        <p:nvSpPr>
          <p:cNvPr id="287" name="Google Shape;287;p17"/>
          <p:cNvSpPr txBox="1"/>
          <p:nvPr/>
        </p:nvSpPr>
        <p:spPr>
          <a:xfrm>
            <a:off x="664791" y="451900"/>
            <a:ext cx="222954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Documentaire historique complet</a:t>
            </a:r>
            <a:endParaRPr sz="4800" b="1" i="0" u="none" strike="noStrike" cap="none">
              <a:solidFill>
                <a:srgbClr val="262625"/>
              </a:solidFill>
              <a:latin typeface="Work Sans SemiBold"/>
              <a:ea typeface="Work Sans SemiBold"/>
              <a:cs typeface="Work Sans SemiBold"/>
              <a:sym typeface="Work Sans SemiBold"/>
            </a:endParaRPr>
          </a:p>
        </p:txBody>
      </p:sp>
      <p:sp>
        <p:nvSpPr>
          <p:cNvPr id="288" name="Google Shape;288;p17"/>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Capture d'écran conceptuelle du travail de Talca</a:t>
            </a:r>
            <a:endParaRPr sz="2000" b="0" i="0" u="none" strike="noStrike" cap="none">
              <a:solidFill>
                <a:srgbClr val="A5A5A5"/>
              </a:solidFill>
              <a:latin typeface="Work Sans"/>
              <a:ea typeface="Work Sans"/>
              <a:cs typeface="Work Sans"/>
              <a:sym typeface="Work Sans"/>
            </a:endParaRPr>
          </a:p>
        </p:txBody>
      </p:sp>
      <p:sp>
        <p:nvSpPr>
          <p:cNvPr id="289" name="Google Shape;289;p17"/>
          <p:cNvSpPr txBox="1"/>
          <p:nvPr/>
        </p:nvSpPr>
        <p:spPr>
          <a:xfrm>
            <a:off x="803357" y="3682707"/>
            <a:ext cx="6982898" cy="2914234"/>
          </a:xfrm>
          <a:prstGeom prst="rect">
            <a:avLst/>
          </a:prstGeom>
          <a:noFill/>
          <a:ln>
            <a:noFill/>
          </a:ln>
        </p:spPr>
        <p:txBody>
          <a:bodyPr spcFirstLastPara="1" wrap="square" lIns="71425" tIns="71425" rIns="71425" bIns="71425" anchor="t" anchorCtr="0">
            <a:spAutoFit/>
          </a:bodyPr>
          <a:lstStyle/>
          <a:p>
            <a:pPr lvl="0">
              <a:lnSpc>
                <a:spcPct val="125000"/>
              </a:lnSpc>
              <a:buClr>
                <a:srgbClr val="262625"/>
              </a:buClr>
              <a:buSzPts val="2400"/>
            </a:pPr>
            <a:r>
              <a:rPr lang="es-ES" sz="2400" dirty="0" err="1">
                <a:solidFill>
                  <a:srgbClr val="262625"/>
                </a:solidFill>
                <a:latin typeface="Work Sans"/>
                <a:ea typeface="Work Sans"/>
                <a:cs typeface="Work Sans"/>
                <a:sym typeface="Work Sans"/>
              </a:rPr>
              <a:t>Chaque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fois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qu'il</a:t>
            </a:r>
            <a:r>
              <a:rPr lang="es-ES" sz="2400" dirty="0">
                <a:solidFill>
                  <a:srgbClr val="262625"/>
                </a:solidFill>
                <a:latin typeface="Work Sans"/>
                <a:ea typeface="Work Sans"/>
                <a:cs typeface="Work Sans"/>
                <a:sym typeface="Work Sans"/>
              </a:rPr>
              <a:t> y a un </a:t>
            </a:r>
            <a:r>
              <a:rPr lang="es-ES" sz="2400" dirty="0" err="1">
                <a:solidFill>
                  <a:srgbClr val="262625"/>
                </a:solidFill>
                <a:latin typeface="Work Sans"/>
                <a:ea typeface="Work Sans"/>
                <a:cs typeface="Work Sans"/>
                <a:sym typeface="Work Sans"/>
              </a:rPr>
              <a:t>changement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dans</a:t>
            </a:r>
            <a:r>
              <a:rPr lang="es-ES" sz="2400" dirty="0">
                <a:solidFill>
                  <a:srgbClr val="262625"/>
                </a:solidFill>
                <a:latin typeface="Work Sans"/>
                <a:ea typeface="Work Sans"/>
                <a:cs typeface="Work Sans"/>
                <a:sym typeface="Work Sans"/>
              </a:rPr>
              <a:t> le </a:t>
            </a:r>
            <a:r>
              <a:rPr lang="es-ES" sz="2400" dirty="0" err="1">
                <a:solidFill>
                  <a:srgbClr val="262625"/>
                </a:solidFill>
                <a:latin typeface="Work Sans"/>
                <a:ea typeface="Work Sans"/>
                <a:cs typeface="Work Sans"/>
                <a:sym typeface="Work Sans"/>
              </a:rPr>
              <a:t>statut</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validité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d'un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document</a:t>
            </a:r>
            <a:r>
              <a:rPr lang="es-ES" sz="2400" dirty="0">
                <a:solidFill>
                  <a:srgbClr val="262625"/>
                </a:solidFill>
                <a:latin typeface="Work Sans"/>
                <a:ea typeface="Work Sans"/>
                <a:cs typeface="Work Sans"/>
                <a:sym typeface="Work Sans"/>
              </a:rPr>
              <a:t>, Gestiona en </a:t>
            </a:r>
            <a:r>
              <a:rPr lang="es-ES" sz="2400" dirty="0" err="1">
                <a:solidFill>
                  <a:srgbClr val="262625"/>
                </a:solidFill>
                <a:latin typeface="Work Sans"/>
                <a:ea typeface="Work Sans"/>
                <a:cs typeface="Work Sans"/>
                <a:sym typeface="Work Sans"/>
              </a:rPr>
              <a:t>prend</a:t>
            </a:r>
            <a:r>
              <a:rPr lang="es-ES" sz="2400" dirty="0">
                <a:solidFill>
                  <a:srgbClr val="262625"/>
                </a:solidFill>
                <a:latin typeface="Work Sans"/>
                <a:ea typeface="Work Sans"/>
                <a:cs typeface="Work Sans"/>
                <a:sym typeface="Work Sans"/>
              </a:rPr>
              <a:t> une «</a:t>
            </a:r>
            <a:r>
              <a:rPr lang="es-ES" sz="2400" dirty="0" err="1">
                <a:solidFill>
                  <a:srgbClr val="262625"/>
                </a:solidFill>
                <a:latin typeface="Work Sans"/>
                <a:ea typeface="Work Sans"/>
                <a:cs typeface="Work Sans"/>
                <a:sym typeface="Work Sans"/>
              </a:rPr>
              <a:t>photo</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sorte</a:t>
            </a:r>
            <a:r>
              <a:rPr lang="es-ES" sz="2400" dirty="0">
                <a:solidFill>
                  <a:srgbClr val="262625"/>
                </a:solidFill>
                <a:latin typeface="Work Sans"/>
                <a:ea typeface="Work Sans"/>
                <a:cs typeface="Work Sans"/>
                <a:sym typeface="Work Sans"/>
              </a:rPr>
              <a:t> que </a:t>
            </a:r>
            <a:r>
              <a:rPr lang="es-ES" sz="2400" dirty="0" err="1">
                <a:solidFill>
                  <a:srgbClr val="262625"/>
                </a:solidFill>
                <a:latin typeface="Work Sans"/>
                <a:ea typeface="Work Sans"/>
                <a:cs typeface="Work Sans"/>
                <a:sym typeface="Work Sans"/>
              </a:rPr>
              <a:t>l'utilisateur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puisse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toujours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connaître</a:t>
            </a:r>
            <a:r>
              <a:rPr lang="es-ES" sz="2400" dirty="0">
                <a:solidFill>
                  <a:srgbClr val="262625"/>
                </a:solidFill>
                <a:latin typeface="Work Sans"/>
                <a:ea typeface="Work Sans"/>
                <a:cs typeface="Work Sans"/>
                <a:sym typeface="Work Sans"/>
              </a:rPr>
              <a:t> le </a:t>
            </a:r>
            <a:r>
              <a:rPr lang="es-ES" sz="2400" dirty="0" err="1">
                <a:solidFill>
                  <a:srgbClr val="262625"/>
                </a:solidFill>
                <a:latin typeface="Work Sans"/>
                <a:ea typeface="Work Sans"/>
                <a:cs typeface="Work Sans"/>
                <a:sym typeface="Work Sans"/>
              </a:rPr>
              <a:t>statut</a:t>
            </a:r>
            <a:r>
              <a:rPr lang="es-ES" sz="2400" dirty="0">
                <a:solidFill>
                  <a:srgbClr val="262625"/>
                </a:solidFill>
                <a:latin typeface="Work Sans"/>
                <a:ea typeface="Work Sans"/>
                <a:cs typeface="Work Sans"/>
                <a:sym typeface="Work Sans"/>
              </a:rPr>
              <a:t> de </a:t>
            </a:r>
            <a:r>
              <a:rPr lang="es-ES" sz="2400" dirty="0" err="1" smtClean="0">
                <a:solidFill>
                  <a:srgbClr val="262625"/>
                </a:solidFill>
                <a:latin typeface="Work Sans"/>
                <a:ea typeface="Work Sans"/>
                <a:cs typeface="Work Sans"/>
                <a:sym typeface="Work Sans"/>
              </a:rPr>
              <a:t>chaque</a:t>
            </a:r>
            <a:r>
              <a:rPr lang="es-ES" sz="2400" dirty="0" smtClean="0">
                <a:solidFill>
                  <a:srgbClr val="262625"/>
                </a:solidFill>
                <a:latin typeface="Work Sans"/>
                <a:ea typeface="Work Sans"/>
                <a:cs typeface="Work Sans"/>
                <a:sym typeface="Work Sans"/>
              </a:rPr>
              <a:t> </a:t>
            </a:r>
            <a:r>
              <a:rPr lang="es-ES" sz="2400" dirty="0" err="1" smtClean="0">
                <a:solidFill>
                  <a:srgbClr val="262625"/>
                </a:solidFill>
                <a:latin typeface="Work Sans"/>
                <a:ea typeface="Work Sans"/>
                <a:cs typeface="Work Sans"/>
                <a:sym typeface="Work Sans"/>
              </a:rPr>
              <a:t>document</a:t>
            </a:r>
            <a:r>
              <a:rPr lang="es-ES" sz="2400" dirty="0" smtClean="0">
                <a:solidFill>
                  <a:srgbClr val="262625"/>
                </a:solidFill>
                <a:latin typeface="Work Sans"/>
                <a:ea typeface="Work Sans"/>
                <a:cs typeface="Work Sans"/>
                <a:sym typeface="Work Sans"/>
              </a:rPr>
              <a:t> et </a:t>
            </a:r>
            <a:r>
              <a:rPr lang="es-ES" sz="2400" dirty="0">
                <a:solidFill>
                  <a:srgbClr val="262625"/>
                </a:solidFill>
                <a:latin typeface="Work Sans"/>
                <a:ea typeface="Work Sans"/>
                <a:cs typeface="Work Sans"/>
                <a:sym typeface="Work Sans"/>
              </a:rPr>
              <a:t>y </a:t>
            </a:r>
            <a:r>
              <a:rPr lang="es-ES" sz="2400" dirty="0" err="1">
                <a:solidFill>
                  <a:srgbClr val="262625"/>
                </a:solidFill>
                <a:latin typeface="Work Sans"/>
                <a:ea typeface="Work Sans"/>
                <a:cs typeface="Work Sans"/>
                <a:sym typeface="Work Sans"/>
              </a:rPr>
              <a:t>accéder</a:t>
            </a:r>
            <a:r>
              <a:rPr lang="es-ES" sz="2400" dirty="0">
                <a:solidFill>
                  <a:srgbClr val="262625"/>
                </a:solidFill>
                <a:latin typeface="Work Sans"/>
                <a:ea typeface="Work Sans"/>
                <a:cs typeface="Work Sans"/>
                <a:sym typeface="Work Sans"/>
              </a:rPr>
              <a:t>. à </a:t>
            </a:r>
            <a:r>
              <a:rPr lang="es-ES" sz="2400" dirty="0" err="1">
                <a:solidFill>
                  <a:srgbClr val="262625"/>
                </a:solidFill>
                <a:latin typeface="Work Sans"/>
                <a:ea typeface="Work Sans"/>
                <a:cs typeface="Work Sans"/>
                <a:sym typeface="Work Sans"/>
              </a:rPr>
              <a:t>n'importe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quelle</a:t>
            </a:r>
            <a:r>
              <a:rPr lang="es-ES" sz="2400" dirty="0">
                <a:solidFill>
                  <a:srgbClr val="262625"/>
                </a:solidFill>
                <a:latin typeface="Work Sans"/>
                <a:ea typeface="Work Sans"/>
                <a:cs typeface="Work Sans"/>
                <a:sym typeface="Work Sans"/>
              </a:rPr>
              <a:t> date.</a:t>
            </a:r>
            <a:endParaRPr/>
          </a:p>
        </p:txBody>
      </p:sp>
      <p:sp>
        <p:nvSpPr>
          <p:cNvPr id="290" name="Google Shape;290;p17"/>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Nous n'oublions jamais, tout est en ordre</a:t>
            </a:r>
            <a:endParaRPr sz="2800" b="0" i="0" u="none" strike="noStrike" cap="none">
              <a:solidFill>
                <a:srgbClr val="FF5000"/>
              </a:solidFill>
              <a:latin typeface="Work Sans SemiBold"/>
              <a:ea typeface="Work Sans SemiBold"/>
              <a:cs typeface="Work Sans SemiBold"/>
              <a:sym typeface="Work Sans SemiBold"/>
            </a:endParaRPr>
          </a:p>
        </p:txBody>
      </p:sp>
      <p:grpSp>
        <p:nvGrpSpPr>
          <p:cNvPr id="291" name="Google Shape;291;p17"/>
          <p:cNvGrpSpPr/>
          <p:nvPr/>
        </p:nvGrpSpPr>
        <p:grpSpPr>
          <a:xfrm>
            <a:off x="8498321" y="2519944"/>
            <a:ext cx="15132462" cy="9395399"/>
            <a:chOff x="8498321" y="2519944"/>
            <a:chExt cx="15132462" cy="9395399"/>
          </a:xfrm>
        </p:grpSpPr>
        <p:pic>
          <p:nvPicPr>
            <p:cNvPr id="292" name="Google Shape;292;p17"/>
            <p:cNvPicPr preferRelativeResize="0"/>
            <p:nvPr/>
          </p:nvPicPr>
          <p:blipFill rotWithShape="1">
            <a:blip r:embed="rId3">
              <a:alphaModFix/>
            </a:blip>
            <a:srcRect r="8892"/>
            <a:stretch/>
          </p:blipFill>
          <p:spPr>
            <a:xfrm>
              <a:off x="8498321" y="2519944"/>
              <a:ext cx="15132462" cy="9395399"/>
            </a:xfrm>
            <a:prstGeom prst="rect">
              <a:avLst/>
            </a:prstGeom>
            <a:noFill/>
            <a:ln>
              <a:noFill/>
            </a:ln>
          </p:spPr>
        </p:pic>
        <p:sp>
          <p:nvSpPr>
            <p:cNvPr id="293" name="Google Shape;293;p17"/>
            <p:cNvSpPr/>
            <p:nvPr/>
          </p:nvSpPr>
          <p:spPr>
            <a:xfrm>
              <a:off x="13040140" y="3241413"/>
              <a:ext cx="2341031" cy="402794"/>
            </a:xfrm>
            <a:prstGeom prst="rect">
              <a:avLst/>
            </a:prstGeom>
            <a:solidFill>
              <a:schemeClr val="lt1"/>
            </a:solidFill>
            <a:ln w="12700" cap="flat" cmpd="sng">
              <a:solidFill>
                <a:schemeClr val="lt1"/>
              </a:solidFill>
              <a:prstDash val="solid"/>
              <a:miter lim="400000"/>
              <a:headEnd type="none" w="sm" len="sm"/>
              <a:tailEnd type="none" w="sm" len="sm"/>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grpSp>
      <p:sp>
        <p:nvSpPr>
          <p:cNvPr id="294" name="Google Shape;294;p17"/>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295" name="Google Shape;295;p17"/>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296" name="Google Shape;296;p17"/>
          <p:cNvPicPr preferRelativeResize="0"/>
          <p:nvPr/>
        </p:nvPicPr>
        <p:blipFill rotWithShape="1">
          <a:blip r:embed="rId5">
            <a:alphaModFix/>
          </a:blip>
          <a:srcRect/>
          <a:stretch/>
        </p:blipFill>
        <p:spPr>
          <a:xfrm>
            <a:off x="8498322" y="2393261"/>
            <a:ext cx="15132461" cy="9522082"/>
          </a:xfrm>
          <a:prstGeom prst="rect">
            <a:avLst/>
          </a:prstGeom>
          <a:noFill/>
          <a:ln>
            <a:noFill/>
          </a:ln>
          <a:effectLst>
            <a:outerShdw blurRad="292100" dist="139700" dir="2700000" algn="tl" rotWithShape="0">
              <a:srgbClr val="333333">
                <a:alpha val="64705"/>
              </a:srgbClr>
            </a:outerShdw>
          </a:effectLst>
        </p:spPr>
      </p:pic>
      <p:pic>
        <p:nvPicPr>
          <p:cNvPr id="14"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00"/>
        <p:cNvGrpSpPr/>
        <p:nvPr/>
      </p:nvGrpSpPr>
      <p:grpSpPr>
        <a:xfrm>
          <a:off x="0" y="0"/>
          <a:ext cx="0" cy="0"/>
          <a:chOff x="0" y="0"/>
          <a:chExt cx="0" cy="0"/>
        </a:xfrm>
      </p:grpSpPr>
      <p:sp>
        <p:nvSpPr>
          <p:cNvPr id="301" name="Google Shape;301;p18"/>
          <p:cNvSpPr/>
          <p:nvPr/>
        </p:nvSpPr>
        <p:spPr>
          <a:xfrm>
            <a:off x="18307455" y="2515036"/>
            <a:ext cx="5350623" cy="9395399"/>
          </a:xfrm>
          <a:prstGeom prst="rect">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02" name="Google Shape;302;p18"/>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03" name="Google Shape;303;p18"/>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16</a:t>
            </a:fld>
            <a:endParaRPr sz="2200" b="0" i="0" u="none" strike="noStrike" cap="none">
              <a:solidFill>
                <a:srgbClr val="A7AAAC"/>
              </a:solidFill>
              <a:latin typeface="Arial"/>
              <a:ea typeface="Arial"/>
              <a:cs typeface="Arial"/>
              <a:sym typeface="Arial"/>
            </a:endParaRPr>
          </a:p>
        </p:txBody>
      </p:sp>
      <p:sp>
        <p:nvSpPr>
          <p:cNvPr id="304" name="Google Shape;304;p18"/>
          <p:cNvSpPr txBox="1"/>
          <p:nvPr/>
        </p:nvSpPr>
        <p:spPr>
          <a:xfrm>
            <a:off x="664792" y="451900"/>
            <a:ext cx="194607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Loi sur la protection des données</a:t>
            </a:r>
            <a:endParaRPr sz="4800" b="1" i="0" u="none" strike="noStrike" cap="none">
              <a:solidFill>
                <a:srgbClr val="262625"/>
              </a:solidFill>
              <a:latin typeface="Work Sans SemiBold"/>
              <a:ea typeface="Work Sans SemiBold"/>
              <a:cs typeface="Work Sans SemiBold"/>
              <a:sym typeface="Work Sans SemiBold"/>
            </a:endParaRPr>
          </a:p>
        </p:txBody>
      </p:sp>
      <p:sp>
        <p:nvSpPr>
          <p:cNvPr id="305" name="Google Shape;305;p18"/>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Systèmes de qualité de processus et sécurité de l'information mis en œuvre dans Nalanda Global</a:t>
            </a:r>
            <a:endParaRPr sz="2000" b="0" i="0" u="none" strike="noStrike" cap="none">
              <a:solidFill>
                <a:srgbClr val="A5A5A5"/>
              </a:solidFill>
              <a:latin typeface="Work Sans"/>
              <a:ea typeface="Work Sans"/>
              <a:cs typeface="Work Sans"/>
              <a:sym typeface="Work Sans"/>
            </a:endParaRPr>
          </a:p>
        </p:txBody>
      </p:sp>
      <p:sp>
        <p:nvSpPr>
          <p:cNvPr id="306" name="Google Shape;306;p18"/>
          <p:cNvSpPr txBox="1"/>
          <p:nvPr/>
        </p:nvSpPr>
        <p:spPr>
          <a:xfrm>
            <a:off x="803357" y="3682707"/>
            <a:ext cx="6982898" cy="7069218"/>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dirty="0" err="1">
                <a:solidFill>
                  <a:srgbClr val="262625"/>
                </a:solidFill>
                <a:latin typeface="Work Sans"/>
                <a:ea typeface="Work Sans"/>
                <a:cs typeface="Work Sans"/>
                <a:sym typeface="Work Sans"/>
              </a:rPr>
              <a:t>Nous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nous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adaptons</a:t>
            </a:r>
            <a:r>
              <a:rPr lang="es-ES" sz="2400" dirty="0">
                <a:solidFill>
                  <a:srgbClr val="262625"/>
                </a:solidFill>
                <a:latin typeface="Work Sans"/>
                <a:ea typeface="Work Sans"/>
                <a:cs typeface="Work Sans"/>
                <a:sym typeface="Work Sans"/>
              </a:rPr>
              <a:t> à la </a:t>
            </a:r>
            <a:r>
              <a:rPr lang="es-ES" sz="2400" dirty="0" err="1">
                <a:solidFill>
                  <a:srgbClr val="262625"/>
                </a:solidFill>
                <a:latin typeface="Work Sans"/>
                <a:ea typeface="Work Sans"/>
                <a:cs typeface="Work Sans"/>
                <a:sym typeface="Work Sans"/>
              </a:rPr>
              <a:t>législation</a:t>
            </a:r>
            <a:r>
              <a:rPr lang="es-ES" sz="2400" dirty="0">
                <a:solidFill>
                  <a:srgbClr val="262625"/>
                </a:solidFill>
                <a:latin typeface="Work Sans"/>
                <a:ea typeface="Work Sans"/>
                <a:cs typeface="Work Sans"/>
                <a:sym typeface="Work Sans"/>
              </a:rPr>
              <a:t> sur la </a:t>
            </a:r>
            <a:r>
              <a:rPr lang="es-ES" sz="2400" dirty="0" err="1">
                <a:solidFill>
                  <a:srgbClr val="262625"/>
                </a:solidFill>
                <a:latin typeface="Work Sans"/>
                <a:ea typeface="Work Sans"/>
                <a:cs typeface="Work Sans"/>
                <a:sym typeface="Work Sans"/>
              </a:rPr>
              <a:t>protection</a:t>
            </a:r>
            <a:r>
              <a:rPr lang="es-ES" sz="2400" dirty="0">
                <a:solidFill>
                  <a:srgbClr val="262625"/>
                </a:solidFill>
                <a:latin typeface="Work Sans"/>
                <a:ea typeface="Work Sans"/>
                <a:cs typeface="Work Sans"/>
                <a:sym typeface="Work Sans"/>
              </a:rPr>
              <a:t> des </a:t>
            </a:r>
            <a:r>
              <a:rPr lang="es-ES" sz="2400" dirty="0" err="1">
                <a:solidFill>
                  <a:srgbClr val="262625"/>
                </a:solidFill>
                <a:latin typeface="Work Sans"/>
                <a:ea typeface="Work Sans"/>
                <a:cs typeface="Work Sans"/>
                <a:sym typeface="Work Sans"/>
              </a:rPr>
              <a:t>données</a:t>
            </a:r>
            <a:r>
              <a:rPr lang="es-ES" sz="2400" dirty="0">
                <a:solidFill>
                  <a:srgbClr val="262625"/>
                </a:solidFill>
                <a:latin typeface="Work Sans"/>
                <a:ea typeface="Work Sans"/>
                <a:cs typeface="Work Sans"/>
                <a:sym typeface="Work Sans"/>
              </a:rPr>
              <a:t> et </a:t>
            </a:r>
            <a:r>
              <a:rPr lang="es-ES" sz="2400" dirty="0" err="1">
                <a:solidFill>
                  <a:srgbClr val="262625"/>
                </a:solidFill>
                <a:latin typeface="Work Sans"/>
                <a:ea typeface="Work Sans"/>
                <a:cs typeface="Work Sans"/>
                <a:sym typeface="Work Sans"/>
              </a:rPr>
              <a:t>garantissons</a:t>
            </a:r>
            <a:r>
              <a:rPr lang="es-ES" sz="2400" dirty="0">
                <a:solidFill>
                  <a:srgbClr val="262625"/>
                </a:solidFill>
                <a:latin typeface="Work Sans"/>
                <a:ea typeface="Work Sans"/>
                <a:cs typeface="Work Sans"/>
                <a:sym typeface="Work Sans"/>
              </a:rPr>
              <a:t> à nos </a:t>
            </a:r>
            <a:r>
              <a:rPr lang="es-ES" sz="2400" dirty="0" err="1">
                <a:solidFill>
                  <a:srgbClr val="262625"/>
                </a:solidFill>
                <a:latin typeface="Work Sans"/>
                <a:ea typeface="Work Sans"/>
                <a:cs typeface="Work Sans"/>
                <a:sym typeface="Work Sans"/>
              </a:rPr>
              <a:t>clients</a:t>
            </a:r>
            <a:r>
              <a:rPr lang="es-ES" sz="2400" dirty="0">
                <a:solidFill>
                  <a:srgbClr val="262625"/>
                </a:solidFill>
                <a:latin typeface="Work Sans"/>
                <a:ea typeface="Work Sans"/>
                <a:cs typeface="Work Sans"/>
                <a:sym typeface="Work Sans"/>
              </a:rPr>
              <a:t> une </a:t>
            </a:r>
            <a:r>
              <a:rPr lang="es-ES" sz="2400" dirty="0" err="1">
                <a:solidFill>
                  <a:srgbClr val="262625"/>
                </a:solidFill>
                <a:latin typeface="Work Sans"/>
                <a:ea typeface="Work Sans"/>
                <a:cs typeface="Work Sans"/>
                <a:sym typeface="Work Sans"/>
              </a:rPr>
              <a:t>sécurité</a:t>
            </a:r>
            <a:r>
              <a:rPr lang="es-ES" sz="2400" dirty="0">
                <a:solidFill>
                  <a:srgbClr val="262625"/>
                </a:solidFill>
                <a:latin typeface="Work Sans"/>
                <a:ea typeface="Work Sans"/>
                <a:cs typeface="Work Sans"/>
                <a:sym typeface="Work Sans"/>
              </a:rPr>
              <a:t> et une </a:t>
            </a:r>
            <a:r>
              <a:rPr lang="es-ES" sz="2400" dirty="0" err="1">
                <a:solidFill>
                  <a:srgbClr val="262625"/>
                </a:solidFill>
                <a:latin typeface="Work Sans"/>
                <a:ea typeface="Work Sans"/>
                <a:cs typeface="Work Sans"/>
                <a:sym typeface="Work Sans"/>
              </a:rPr>
              <a:t>confidentialité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maximales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grâce</a:t>
            </a:r>
            <a:r>
              <a:rPr lang="es-ES" sz="2400" dirty="0">
                <a:solidFill>
                  <a:srgbClr val="262625"/>
                </a:solidFill>
                <a:latin typeface="Work Sans"/>
                <a:ea typeface="Work Sans"/>
                <a:cs typeface="Work Sans"/>
                <a:sym typeface="Work Sans"/>
              </a:rPr>
              <a:t> à de </a:t>
            </a:r>
            <a:r>
              <a:rPr lang="es-ES" sz="2400" dirty="0" err="1">
                <a:solidFill>
                  <a:srgbClr val="262625"/>
                </a:solidFill>
                <a:latin typeface="Work Sans"/>
                <a:ea typeface="Work Sans"/>
                <a:cs typeface="Work Sans"/>
                <a:sym typeface="Work Sans"/>
              </a:rPr>
              <a:t>prestigieux</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systèmes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qualité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internationaux</a:t>
            </a:r>
            <a:endParaRPr sz="2400">
              <a:solidFill>
                <a:srgbClr val="262625"/>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endParaRPr sz="2400">
              <a:solidFill>
                <a:srgbClr val="262625"/>
              </a:solidFill>
              <a:latin typeface="Work Sans"/>
              <a:ea typeface="Work Sans"/>
              <a:cs typeface="Work Sans"/>
              <a:sym typeface="Work Sans"/>
            </a:endParaRPr>
          </a:p>
          <a:p>
            <a:pPr lvl="0">
              <a:lnSpc>
                <a:spcPct val="125000"/>
              </a:lnSpc>
              <a:buClr>
                <a:srgbClr val="262625"/>
              </a:buClr>
              <a:buSzPts val="2400"/>
            </a:pPr>
            <a:r>
              <a:rPr lang="es-ES" sz="2400" dirty="0">
                <a:solidFill>
                  <a:srgbClr val="262625"/>
                </a:solidFill>
                <a:latin typeface="Work Sans"/>
                <a:ea typeface="Work Sans"/>
                <a:cs typeface="Work Sans"/>
                <a:sym typeface="Work Sans"/>
              </a:rPr>
              <a:t>Nos </a:t>
            </a:r>
            <a:r>
              <a:rPr lang="es-ES" sz="2400" dirty="0" err="1">
                <a:solidFill>
                  <a:srgbClr val="262625"/>
                </a:solidFill>
                <a:latin typeface="Work Sans"/>
                <a:ea typeface="Work Sans"/>
                <a:cs typeface="Work Sans"/>
                <a:sym typeface="Work Sans"/>
              </a:rPr>
              <a:t>experts</a:t>
            </a:r>
            <a:r>
              <a:rPr lang="es-ES" sz="2400" dirty="0">
                <a:solidFill>
                  <a:srgbClr val="262625"/>
                </a:solidFill>
                <a:latin typeface="Work Sans"/>
                <a:ea typeface="Work Sans"/>
                <a:cs typeface="Work Sans"/>
                <a:sym typeface="Work Sans"/>
              </a:rPr>
              <a:t> en </a:t>
            </a:r>
            <a:r>
              <a:rPr lang="es-ES" sz="2400" dirty="0" err="1">
                <a:solidFill>
                  <a:srgbClr val="262625"/>
                </a:solidFill>
                <a:latin typeface="Work Sans"/>
                <a:ea typeface="Work Sans"/>
                <a:cs typeface="Work Sans"/>
                <a:sym typeface="Work Sans"/>
              </a:rPr>
              <a:t>cybersécurité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protègent</a:t>
            </a:r>
            <a:r>
              <a:rPr lang="es-ES" sz="2400" dirty="0">
                <a:solidFill>
                  <a:srgbClr val="262625"/>
                </a:solidFill>
                <a:latin typeface="Work Sans"/>
                <a:ea typeface="Work Sans"/>
                <a:cs typeface="Work Sans"/>
                <a:sym typeface="Work Sans"/>
              </a:rPr>
              <a:t> la </a:t>
            </a:r>
            <a:r>
              <a:rPr lang="es-ES" sz="2400" dirty="0" err="1">
                <a:solidFill>
                  <a:srgbClr val="262625"/>
                </a:solidFill>
                <a:latin typeface="Work Sans"/>
                <a:ea typeface="Work Sans"/>
                <a:cs typeface="Work Sans"/>
                <a:sym typeface="Work Sans"/>
              </a:rPr>
              <a:t>plate</a:t>
            </a:r>
            <a:r>
              <a:rPr lang="es-ES" sz="2400" dirty="0">
                <a:solidFill>
                  <a:srgbClr val="262625"/>
                </a:solidFill>
                <a:latin typeface="Work Sans"/>
                <a:ea typeface="Work Sans"/>
                <a:cs typeface="Work Sans"/>
                <a:sym typeface="Work Sans"/>
              </a:rPr>
              <a:t>-forme </a:t>
            </a:r>
            <a:r>
              <a:rPr lang="es-ES" sz="2400" dirty="0" err="1">
                <a:solidFill>
                  <a:srgbClr val="262625"/>
                </a:solidFill>
                <a:latin typeface="Work Sans"/>
                <a:ea typeface="Work Sans"/>
                <a:cs typeface="Work Sans"/>
                <a:sym typeface="Work Sans"/>
              </a:rPr>
              <a:t>contre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attaque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informatique</a:t>
            </a:r>
            <a:r>
              <a:rPr lang="es-ES" sz="2400" dirty="0">
                <a:solidFill>
                  <a:srgbClr val="262625"/>
                </a:solidFill>
                <a:latin typeface="Work Sans"/>
                <a:ea typeface="Work Sans"/>
                <a:cs typeface="Work Sans"/>
                <a:sym typeface="Work Sans"/>
              </a:rPr>
              <a:t> et, </a:t>
            </a:r>
            <a:r>
              <a:rPr lang="es-ES" sz="2400" dirty="0" err="1">
                <a:solidFill>
                  <a:srgbClr val="262625"/>
                </a:solidFill>
                <a:latin typeface="Work Sans"/>
                <a:ea typeface="Work Sans"/>
                <a:cs typeface="Work Sans"/>
                <a:sym typeface="Work Sans"/>
              </a:rPr>
              <a:t>dans</a:t>
            </a:r>
            <a:r>
              <a:rPr lang="es-ES" sz="2400" dirty="0">
                <a:solidFill>
                  <a:srgbClr val="262625"/>
                </a:solidFill>
                <a:latin typeface="Work Sans"/>
                <a:ea typeface="Work Sans"/>
                <a:cs typeface="Work Sans"/>
                <a:sym typeface="Work Sans"/>
              </a:rPr>
              <a:t> le cas </a:t>
            </a:r>
            <a:r>
              <a:rPr lang="es-ES" sz="2400" dirty="0" err="1">
                <a:solidFill>
                  <a:srgbClr val="262625"/>
                </a:solidFill>
                <a:latin typeface="Work Sans"/>
                <a:ea typeface="Work Sans"/>
                <a:cs typeface="Work Sans"/>
                <a:sym typeface="Work Sans"/>
              </a:rPr>
              <a:t>très</a:t>
            </a:r>
            <a:r>
              <a:rPr lang="es-ES" sz="2400" dirty="0">
                <a:solidFill>
                  <a:srgbClr val="262625"/>
                </a:solidFill>
                <a:latin typeface="Work Sans"/>
                <a:ea typeface="Work Sans"/>
                <a:cs typeface="Work Sans"/>
                <a:sym typeface="Work Sans"/>
              </a:rPr>
              <a:t> improbable </a:t>
            </a:r>
            <a:r>
              <a:rPr lang="es-ES" sz="2400" dirty="0" err="1">
                <a:solidFill>
                  <a:srgbClr val="262625"/>
                </a:solidFill>
                <a:latin typeface="Work Sans"/>
                <a:ea typeface="Work Sans"/>
                <a:cs typeface="Work Sans"/>
                <a:sym typeface="Work Sans"/>
              </a:rPr>
              <a:t>où</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échoue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nous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protégeons</a:t>
            </a:r>
            <a:r>
              <a:rPr lang="es-ES" sz="2400" dirty="0">
                <a:solidFill>
                  <a:srgbClr val="262625"/>
                </a:solidFill>
                <a:latin typeface="Work Sans"/>
                <a:ea typeface="Work Sans"/>
                <a:cs typeface="Work Sans"/>
                <a:sym typeface="Work Sans"/>
              </a:rPr>
              <a:t> le </a:t>
            </a:r>
            <a:r>
              <a:rPr lang="es-ES" sz="2400" dirty="0" err="1">
                <a:solidFill>
                  <a:srgbClr val="262625"/>
                </a:solidFill>
                <a:latin typeface="Work Sans"/>
                <a:ea typeface="Work Sans"/>
                <a:cs typeface="Work Sans"/>
                <a:sym typeface="Work Sans"/>
              </a:rPr>
              <a:t>travail</a:t>
            </a:r>
            <a:r>
              <a:rPr lang="es-ES" sz="2400" dirty="0">
                <a:solidFill>
                  <a:srgbClr val="262625"/>
                </a:solidFill>
                <a:latin typeface="Work Sans"/>
                <a:ea typeface="Work Sans"/>
                <a:cs typeface="Work Sans"/>
                <a:sym typeface="Work Sans"/>
              </a:rPr>
              <a:t> </a:t>
            </a:r>
            <a:r>
              <a:rPr lang="es-ES" sz="2400" dirty="0" smtClean="0">
                <a:solidFill>
                  <a:srgbClr val="262625"/>
                </a:solidFill>
                <a:latin typeface="Work Sans"/>
                <a:ea typeface="Work Sans"/>
                <a:cs typeface="Work Sans"/>
                <a:sym typeface="Work Sans"/>
              </a:rPr>
              <a:t>à </a:t>
            </a:r>
            <a:r>
              <a:rPr lang="es-ES" sz="2400" dirty="0" err="1" smtClean="0">
                <a:solidFill>
                  <a:srgbClr val="262625"/>
                </a:solidFill>
                <a:latin typeface="Work Sans"/>
                <a:ea typeface="Work Sans"/>
                <a:cs typeface="Work Sans"/>
                <a:sym typeface="Work Sans"/>
              </a:rPr>
              <a:t>tarvers</a:t>
            </a:r>
            <a:r>
              <a:rPr lang="es-ES" sz="2400" dirty="0" smtClean="0">
                <a:solidFill>
                  <a:srgbClr val="262625"/>
                </a:solidFill>
                <a:latin typeface="Work Sans"/>
                <a:ea typeface="Work Sans"/>
                <a:cs typeface="Work Sans"/>
                <a:sym typeface="Work Sans"/>
              </a:rPr>
              <a:t> une </a:t>
            </a:r>
            <a:r>
              <a:rPr lang="es-ES" sz="2400" dirty="0" err="1" smtClean="0">
                <a:solidFill>
                  <a:srgbClr val="262625"/>
                </a:solidFill>
                <a:latin typeface="Work Sans"/>
                <a:ea typeface="Work Sans"/>
                <a:cs typeface="Work Sans"/>
                <a:sym typeface="Work Sans"/>
              </a:rPr>
              <a:t>assurance</a:t>
            </a:r>
            <a:r>
              <a:rPr lang="es-ES" sz="2400" dirty="0" smtClean="0">
                <a:solidFill>
                  <a:srgbClr val="262625"/>
                </a:solidFill>
                <a:latin typeface="Work Sans"/>
                <a:ea typeface="Work Sans"/>
                <a:cs typeface="Work Sans"/>
                <a:sym typeface="Work Sans"/>
              </a:rPr>
              <a:t> </a:t>
            </a:r>
            <a:r>
              <a:rPr lang="es-ES" sz="2400" dirty="0" err="1" smtClean="0">
                <a:solidFill>
                  <a:srgbClr val="262625"/>
                </a:solidFill>
                <a:latin typeface="Work Sans"/>
                <a:ea typeface="Work Sans"/>
                <a:cs typeface="Work Sans"/>
                <a:sym typeface="Work Sans"/>
              </a:rPr>
              <a:t>spéciale</a:t>
            </a:r>
            <a:r>
              <a:rPr lang="es-ES" sz="2400" dirty="0" smtClean="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contre</a:t>
            </a:r>
            <a:r>
              <a:rPr lang="es-ES" sz="2400" dirty="0">
                <a:solidFill>
                  <a:srgbClr val="262625"/>
                </a:solidFill>
                <a:latin typeface="Work Sans"/>
                <a:ea typeface="Work Sans"/>
                <a:cs typeface="Work Sans"/>
                <a:sym typeface="Work Sans"/>
              </a:rPr>
              <a:t> les risques </a:t>
            </a:r>
            <a:r>
              <a:rPr lang="es-ES" sz="2400" dirty="0" err="1">
                <a:solidFill>
                  <a:srgbClr val="262625"/>
                </a:solidFill>
                <a:latin typeface="Work Sans"/>
                <a:ea typeface="Work Sans"/>
                <a:cs typeface="Work Sans"/>
                <a:sym typeface="Work Sans"/>
              </a:rPr>
              <a:t>cybernétiques</a:t>
            </a:r>
            <a:r>
              <a:rPr lang="es-ES" sz="2400" dirty="0">
                <a:solidFill>
                  <a:srgbClr val="262625"/>
                </a:solidFill>
                <a:latin typeface="Work Sans"/>
                <a:ea typeface="Work Sans"/>
                <a:cs typeface="Work Sans"/>
                <a:sym typeface="Work Sans"/>
              </a:rPr>
              <a:t> </a:t>
            </a:r>
            <a:r>
              <a:rPr lang="fr-FR" sz="2400" dirty="0" smtClean="0">
                <a:solidFill>
                  <a:srgbClr val="262625"/>
                </a:solidFill>
                <a:latin typeface="Work Sans"/>
                <a:ea typeface="Work Sans"/>
                <a:cs typeface="Work Sans"/>
                <a:sym typeface="Work Sans"/>
              </a:rPr>
              <a:t>qui prendrait responsabilité des possibles conséquences juridiques</a:t>
            </a:r>
            <a:r>
              <a:rPr lang="es-ES" sz="2400" dirty="0" smtClean="0">
                <a:solidFill>
                  <a:srgbClr val="262625"/>
                </a:solidFill>
                <a:latin typeface="Work Sans"/>
                <a:ea typeface="Work Sans"/>
                <a:cs typeface="Work Sans"/>
                <a:sym typeface="Work Sans"/>
              </a:rPr>
              <a:t>.</a:t>
            </a:r>
            <a:r>
              <a:rPr lang="es-ES" sz="2400" b="0" i="0" u="none" strike="noStrike" cap="none" dirty="0" smtClean="0">
                <a:solidFill>
                  <a:srgbClr val="262625"/>
                </a:solidFill>
                <a:latin typeface="Work Sans"/>
                <a:ea typeface="Work Sans"/>
                <a:cs typeface="Work Sans"/>
                <a:sym typeface="Work Sans"/>
              </a:rPr>
              <a:t> </a:t>
            </a:r>
            <a:endParaRPr/>
          </a:p>
        </p:txBody>
      </p:sp>
      <p:sp>
        <p:nvSpPr>
          <p:cNvPr id="307" name="Google Shape;307;p18"/>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Nous sauvegardons toutes les données</a:t>
            </a:r>
            <a:endParaRPr sz="2800" b="0" i="0" u="none" strike="noStrike" cap="none">
              <a:solidFill>
                <a:srgbClr val="FF5000"/>
              </a:solidFill>
              <a:latin typeface="Work Sans SemiBold"/>
              <a:ea typeface="Work Sans SemiBold"/>
              <a:cs typeface="Work Sans SemiBold"/>
              <a:sym typeface="Work Sans SemiBold"/>
            </a:endParaRPr>
          </a:p>
        </p:txBody>
      </p:sp>
      <p:pic>
        <p:nvPicPr>
          <p:cNvPr id="308" name="Google Shape;308;p18"/>
          <p:cNvPicPr preferRelativeResize="0"/>
          <p:nvPr/>
        </p:nvPicPr>
        <p:blipFill rotWithShape="1">
          <a:blip r:embed="rId3">
            <a:alphaModFix/>
          </a:blip>
          <a:srcRect/>
          <a:stretch/>
        </p:blipFill>
        <p:spPr>
          <a:xfrm>
            <a:off x="8498319" y="2515037"/>
            <a:ext cx="9809135" cy="9395398"/>
          </a:xfrm>
          <a:prstGeom prst="rect">
            <a:avLst/>
          </a:prstGeom>
          <a:noFill/>
          <a:ln>
            <a:noFill/>
          </a:ln>
        </p:spPr>
      </p:pic>
      <p:pic>
        <p:nvPicPr>
          <p:cNvPr id="309" name="Google Shape;309;p18"/>
          <p:cNvPicPr preferRelativeResize="0"/>
          <p:nvPr/>
        </p:nvPicPr>
        <p:blipFill rotWithShape="1">
          <a:blip r:embed="rId4">
            <a:alphaModFix/>
          </a:blip>
          <a:srcRect/>
          <a:stretch/>
        </p:blipFill>
        <p:spPr>
          <a:xfrm>
            <a:off x="18307455" y="10189427"/>
            <a:ext cx="4467225" cy="1514475"/>
          </a:xfrm>
          <a:prstGeom prst="rect">
            <a:avLst/>
          </a:prstGeom>
          <a:noFill/>
          <a:ln>
            <a:noFill/>
          </a:ln>
        </p:spPr>
      </p:pic>
      <p:sp>
        <p:nvSpPr>
          <p:cNvPr id="310" name="Google Shape;310;p18"/>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311" name="Google Shape;311;p18"/>
          <p:cNvPicPr preferRelativeResize="0"/>
          <p:nvPr/>
        </p:nvPicPr>
        <p:blipFill rotWithShape="1">
          <a:blip r:embed="rId5">
            <a:alphaModFix/>
          </a:blip>
          <a:srcRect/>
          <a:stretch/>
        </p:blipFill>
        <p:spPr>
          <a:xfrm>
            <a:off x="20488923" y="160872"/>
            <a:ext cx="3777844" cy="1064829"/>
          </a:xfrm>
          <a:prstGeom prst="rect">
            <a:avLst/>
          </a:prstGeom>
          <a:noFill/>
          <a:ln>
            <a:noFill/>
          </a:ln>
        </p:spPr>
      </p:pic>
      <p:pic>
        <p:nvPicPr>
          <p:cNvPr id="13"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15"/>
        <p:cNvGrpSpPr/>
        <p:nvPr/>
      </p:nvGrpSpPr>
      <p:grpSpPr>
        <a:xfrm>
          <a:off x="0" y="0"/>
          <a:ext cx="0" cy="0"/>
          <a:chOff x="0" y="0"/>
          <a:chExt cx="0" cy="0"/>
        </a:xfrm>
      </p:grpSpPr>
      <p:sp>
        <p:nvSpPr>
          <p:cNvPr id="316" name="Google Shape;316;p19"/>
          <p:cNvSpPr/>
          <p:nvPr/>
        </p:nvSpPr>
        <p:spPr>
          <a:xfrm>
            <a:off x="18307455" y="2515036"/>
            <a:ext cx="5350623" cy="9395399"/>
          </a:xfrm>
          <a:prstGeom prst="rect">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cxnSp>
        <p:nvCxnSpPr>
          <p:cNvPr id="317" name="Google Shape;317;p19"/>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18" name="Google Shape;318;p19"/>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17</a:t>
            </a:fld>
            <a:endParaRPr sz="2200" b="0" i="0" u="none" strike="noStrike" cap="none">
              <a:solidFill>
                <a:srgbClr val="A7AAAC"/>
              </a:solidFill>
              <a:latin typeface="Arial"/>
              <a:ea typeface="Arial"/>
              <a:cs typeface="Arial"/>
              <a:sym typeface="Arial"/>
            </a:endParaRPr>
          </a:p>
        </p:txBody>
      </p:sp>
      <p:sp>
        <p:nvSpPr>
          <p:cNvPr id="319" name="Google Shape;319;p19"/>
          <p:cNvSpPr txBox="1"/>
          <p:nvPr/>
        </p:nvSpPr>
        <p:spPr>
          <a:xfrm>
            <a:off x="664797" y="451900"/>
            <a:ext cx="213978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Tout le monde partage l'accès au nuage documentaire</a:t>
            </a:r>
            <a:endParaRPr sz="4800" b="1" i="0" u="none" strike="noStrike" cap="none">
              <a:solidFill>
                <a:srgbClr val="262625"/>
              </a:solidFill>
              <a:latin typeface="Work Sans SemiBold"/>
              <a:ea typeface="Work Sans SemiBold"/>
              <a:cs typeface="Work Sans SemiBold"/>
              <a:sym typeface="Work Sans SemiBold"/>
            </a:endParaRPr>
          </a:p>
        </p:txBody>
      </p:sp>
      <p:sp>
        <p:nvSpPr>
          <p:cNvPr id="320" name="Google Shape;320;p19"/>
          <p:cNvSpPr txBox="1"/>
          <p:nvPr/>
        </p:nvSpPr>
        <p:spPr>
          <a:xfrm>
            <a:off x="8498320" y="11934354"/>
            <a:ext cx="15123679" cy="450956"/>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1800"/>
              <a:buFont typeface="Work Sans"/>
              <a:buNone/>
            </a:pPr>
            <a:r>
              <a:rPr lang="es-ES" sz="1800">
                <a:solidFill>
                  <a:srgbClr val="A5A5A5"/>
                </a:solidFill>
                <a:latin typeface="Work Sans"/>
                <a:ea typeface="Work Sans"/>
                <a:cs typeface="Work Sans"/>
                <a:sym typeface="Work Sans"/>
              </a:rPr>
              <a:t>La tranquillité de l'accès à un cloud intelligent qui gère la documentation et partage les informations nécessaires</a:t>
            </a:r>
            <a:endParaRPr sz="1800" b="0" i="0" u="none" strike="noStrike" cap="none">
              <a:solidFill>
                <a:srgbClr val="A5A5A5"/>
              </a:solidFill>
              <a:latin typeface="Work Sans"/>
              <a:ea typeface="Work Sans"/>
              <a:cs typeface="Work Sans"/>
              <a:sym typeface="Work Sans"/>
            </a:endParaRPr>
          </a:p>
        </p:txBody>
      </p:sp>
      <p:sp>
        <p:nvSpPr>
          <p:cNvPr id="321" name="Google Shape;321;p19"/>
          <p:cNvSpPr txBox="1"/>
          <p:nvPr/>
        </p:nvSpPr>
        <p:spPr>
          <a:xfrm>
            <a:off x="803357" y="3682707"/>
            <a:ext cx="6982898" cy="8915877"/>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dirty="0">
                <a:solidFill>
                  <a:srgbClr val="262625"/>
                </a:solidFill>
                <a:latin typeface="Work Sans"/>
                <a:ea typeface="Work Sans"/>
                <a:cs typeface="Work Sans"/>
                <a:sym typeface="Work Sans"/>
              </a:rPr>
              <a:t>Les </a:t>
            </a:r>
            <a:r>
              <a:rPr lang="es-ES" sz="2400" dirty="0" err="1">
                <a:solidFill>
                  <a:srgbClr val="262625"/>
                </a:solidFill>
                <a:latin typeface="Work Sans"/>
                <a:ea typeface="Work Sans"/>
                <a:cs typeface="Work Sans"/>
                <a:sym typeface="Work Sans"/>
              </a:rPr>
              <a:t>sous-traitants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téléchargent</a:t>
            </a:r>
            <a:r>
              <a:rPr lang="es-ES" sz="2400" dirty="0">
                <a:solidFill>
                  <a:srgbClr val="262625"/>
                </a:solidFill>
                <a:latin typeface="Work Sans"/>
                <a:ea typeface="Work Sans"/>
                <a:cs typeface="Work Sans"/>
                <a:sym typeface="Work Sans"/>
              </a:rPr>
              <a:t> et </a:t>
            </a:r>
            <a:r>
              <a:rPr lang="es-ES" sz="2400" dirty="0" err="1">
                <a:solidFill>
                  <a:srgbClr val="262625"/>
                </a:solidFill>
                <a:latin typeface="Work Sans"/>
                <a:ea typeface="Work Sans"/>
                <a:cs typeface="Work Sans"/>
                <a:sym typeface="Work Sans"/>
              </a:rPr>
              <a:t>maintiennent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leur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propre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documentation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au</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moyen</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clés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privées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avec</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lesquelles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ils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peuvent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conserver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leur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propre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documentation</a:t>
            </a:r>
            <a:r>
              <a:rPr lang="es-ES" sz="2400" dirty="0">
                <a:solidFill>
                  <a:srgbClr val="262625"/>
                </a:solidFill>
                <a:latin typeface="Work Sans"/>
                <a:ea typeface="Work Sans"/>
                <a:cs typeface="Work Sans"/>
                <a:sym typeface="Work Sans"/>
              </a:rPr>
              <a:t>.</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lvl="0">
              <a:lnSpc>
                <a:spcPct val="125000"/>
              </a:lnSpc>
              <a:buClr>
                <a:srgbClr val="262625"/>
              </a:buClr>
              <a:buSzPts val="2400"/>
            </a:pPr>
            <a:r>
              <a:rPr lang="es-ES" sz="2400" dirty="0">
                <a:solidFill>
                  <a:srgbClr val="262625"/>
                </a:solidFill>
                <a:latin typeface="Work Sans"/>
                <a:ea typeface="Work Sans"/>
                <a:cs typeface="Work Sans"/>
                <a:sym typeface="Work Sans"/>
              </a:rPr>
              <a:t>Le </a:t>
            </a:r>
            <a:r>
              <a:rPr lang="es-ES" sz="2400" dirty="0" err="1">
                <a:solidFill>
                  <a:srgbClr val="262625"/>
                </a:solidFill>
                <a:latin typeface="Work Sans"/>
                <a:ea typeface="Work Sans"/>
                <a:cs typeface="Work Sans"/>
                <a:sym typeface="Work Sans"/>
              </a:rPr>
              <a:t>personnel</a:t>
            </a:r>
            <a:r>
              <a:rPr lang="es-ES" sz="2400" dirty="0">
                <a:solidFill>
                  <a:srgbClr val="262625"/>
                </a:solidFill>
                <a:latin typeface="Work Sans"/>
                <a:ea typeface="Work Sans"/>
                <a:cs typeface="Work Sans"/>
                <a:sym typeface="Work Sans"/>
              </a:rPr>
              <a:t> du </a:t>
            </a:r>
            <a:r>
              <a:rPr lang="es-ES" sz="2400" dirty="0" err="1" smtClean="0">
                <a:solidFill>
                  <a:srgbClr val="262625"/>
                </a:solidFill>
                <a:latin typeface="Work Sans"/>
                <a:ea typeface="Work Sans"/>
                <a:cs typeface="Work Sans"/>
                <a:sym typeface="Work Sans"/>
              </a:rPr>
              <a:t>oeuvre</a:t>
            </a:r>
            <a:r>
              <a:rPr lang="es-ES" sz="2400" dirty="0" smtClean="0">
                <a:solidFill>
                  <a:srgbClr val="262625"/>
                </a:solidFill>
                <a:latin typeface="Work Sans"/>
                <a:ea typeface="Work Sans"/>
                <a:cs typeface="Work Sans"/>
                <a:sym typeface="Work Sans"/>
              </a:rPr>
              <a:t> </a:t>
            </a:r>
            <a:r>
              <a:rPr lang="es-ES" sz="2400" dirty="0" err="1" smtClean="0">
                <a:solidFill>
                  <a:srgbClr val="262625"/>
                </a:solidFill>
                <a:latin typeface="Work Sans"/>
                <a:ea typeface="Work Sans"/>
                <a:cs typeface="Work Sans"/>
                <a:sym typeface="Work Sans"/>
              </a:rPr>
              <a:t>accède</a:t>
            </a:r>
            <a:r>
              <a:rPr lang="es-ES" sz="2400" dirty="0" smtClean="0">
                <a:solidFill>
                  <a:srgbClr val="262625"/>
                </a:solidFill>
                <a:latin typeface="Work Sans"/>
                <a:ea typeface="Work Sans"/>
                <a:cs typeface="Work Sans"/>
                <a:sym typeface="Work Sans"/>
              </a:rPr>
              <a:t> </a:t>
            </a:r>
            <a:r>
              <a:rPr lang="es-ES" sz="2400" dirty="0">
                <a:solidFill>
                  <a:srgbClr val="262625"/>
                </a:solidFill>
                <a:latin typeface="Work Sans"/>
                <a:ea typeface="Work Sans"/>
                <a:cs typeface="Work Sans"/>
                <a:sym typeface="Work Sans"/>
              </a:rPr>
              <a:t>par des </a:t>
            </a:r>
            <a:r>
              <a:rPr lang="es-ES" sz="2400" dirty="0" err="1">
                <a:solidFill>
                  <a:srgbClr val="262625"/>
                </a:solidFill>
                <a:latin typeface="Work Sans"/>
                <a:ea typeface="Work Sans"/>
                <a:cs typeface="Work Sans"/>
                <a:sym typeface="Work Sans"/>
              </a:rPr>
              <a:t>clés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privées</a:t>
            </a:r>
            <a:r>
              <a:rPr lang="es-ES" sz="2400" dirty="0">
                <a:solidFill>
                  <a:srgbClr val="262625"/>
                </a:solidFill>
                <a:latin typeface="Work Sans"/>
                <a:ea typeface="Work Sans"/>
                <a:cs typeface="Work Sans"/>
                <a:sym typeface="Work Sans"/>
              </a:rPr>
              <a:t> à </a:t>
            </a:r>
            <a:r>
              <a:rPr lang="es-ES" sz="2400" dirty="0" err="1">
                <a:solidFill>
                  <a:srgbClr val="262625"/>
                </a:solidFill>
                <a:latin typeface="Work Sans"/>
                <a:ea typeface="Work Sans"/>
                <a:cs typeface="Work Sans"/>
                <a:sym typeface="Work Sans"/>
              </a:rPr>
              <a:t>toute</a:t>
            </a:r>
            <a:r>
              <a:rPr lang="es-ES" sz="2400" dirty="0">
                <a:solidFill>
                  <a:srgbClr val="262625"/>
                </a:solidFill>
                <a:latin typeface="Work Sans"/>
                <a:ea typeface="Work Sans"/>
                <a:cs typeface="Work Sans"/>
                <a:sym typeface="Work Sans"/>
              </a:rPr>
              <a:t> la </a:t>
            </a:r>
            <a:r>
              <a:rPr lang="es-ES" sz="2400" dirty="0" err="1">
                <a:solidFill>
                  <a:srgbClr val="262625"/>
                </a:solidFill>
                <a:latin typeface="Work Sans"/>
                <a:ea typeface="Work Sans"/>
                <a:cs typeface="Work Sans"/>
                <a:sym typeface="Work Sans"/>
              </a:rPr>
              <a:t>documentation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fournie</a:t>
            </a:r>
            <a:r>
              <a:rPr lang="es-ES" sz="2400" dirty="0">
                <a:solidFill>
                  <a:srgbClr val="262625"/>
                </a:solidFill>
                <a:latin typeface="Work Sans"/>
                <a:ea typeface="Work Sans"/>
                <a:cs typeface="Work Sans"/>
                <a:sym typeface="Work Sans"/>
              </a:rPr>
              <a:t> par les </a:t>
            </a:r>
            <a:r>
              <a:rPr lang="es-ES" sz="2400" dirty="0" err="1">
                <a:solidFill>
                  <a:srgbClr val="262625"/>
                </a:solidFill>
                <a:latin typeface="Work Sans"/>
                <a:ea typeface="Work Sans"/>
                <a:cs typeface="Work Sans"/>
                <a:sym typeface="Work Sans"/>
              </a:rPr>
              <a:t>sous-traitants</a:t>
            </a:r>
            <a:r>
              <a:rPr lang="es-ES" sz="2400" dirty="0">
                <a:solidFill>
                  <a:srgbClr val="262625"/>
                </a:solidFill>
                <a:latin typeface="Work Sans"/>
                <a:ea typeface="Work Sans"/>
                <a:cs typeface="Work Sans"/>
                <a:sym typeface="Work Sans"/>
              </a:rPr>
              <a:t>.</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dirty="0">
                <a:solidFill>
                  <a:srgbClr val="262625"/>
                </a:solidFill>
                <a:latin typeface="Work Sans"/>
                <a:ea typeface="Work Sans"/>
                <a:cs typeface="Work Sans"/>
                <a:sym typeface="Work Sans"/>
              </a:rPr>
              <a:t>Le </a:t>
            </a:r>
            <a:r>
              <a:rPr lang="es-ES" sz="2400" dirty="0" err="1">
                <a:solidFill>
                  <a:srgbClr val="262625"/>
                </a:solidFill>
                <a:latin typeface="Work Sans"/>
                <a:ea typeface="Work Sans"/>
                <a:cs typeface="Work Sans"/>
                <a:sym typeface="Work Sans"/>
              </a:rPr>
              <a:t>travail</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peut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accorder</a:t>
            </a:r>
            <a:r>
              <a:rPr lang="es-ES" sz="2400" dirty="0">
                <a:solidFill>
                  <a:srgbClr val="262625"/>
                </a:solidFill>
                <a:latin typeface="Work Sans"/>
                <a:ea typeface="Work Sans"/>
                <a:cs typeface="Work Sans"/>
                <a:sym typeface="Work Sans"/>
              </a:rPr>
              <a:t> des </a:t>
            </a:r>
            <a:r>
              <a:rPr lang="es-ES" sz="2400" dirty="0" err="1">
                <a:solidFill>
                  <a:srgbClr val="262625"/>
                </a:solidFill>
                <a:latin typeface="Work Sans"/>
                <a:ea typeface="Work Sans"/>
                <a:cs typeface="Work Sans"/>
                <a:sym typeface="Work Sans"/>
              </a:rPr>
              <a:t>permis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lecture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restreints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aux</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collaborateurs</a:t>
            </a:r>
            <a:r>
              <a:rPr lang="es-ES" sz="2400" dirty="0">
                <a:solidFill>
                  <a:srgbClr val="262625"/>
                </a:solidFill>
                <a:latin typeface="Work Sans"/>
                <a:ea typeface="Work Sans"/>
                <a:cs typeface="Work Sans"/>
                <a:sym typeface="Work Sans"/>
              </a:rPr>
              <a:t> de la </a:t>
            </a:r>
            <a:r>
              <a:rPr lang="es-ES" sz="2400" dirty="0" err="1">
                <a:solidFill>
                  <a:srgbClr val="262625"/>
                </a:solidFill>
                <a:latin typeface="Work Sans"/>
                <a:ea typeface="Work Sans"/>
                <a:cs typeface="Work Sans"/>
                <a:sym typeface="Work Sans"/>
              </a:rPr>
              <a:t>direction</a:t>
            </a:r>
            <a:r>
              <a:rPr lang="es-ES" sz="2400" dirty="0">
                <a:solidFill>
                  <a:srgbClr val="262625"/>
                </a:solidFill>
                <a:latin typeface="Work Sans"/>
                <a:ea typeface="Work Sans"/>
                <a:cs typeface="Work Sans"/>
                <a:sym typeface="Work Sans"/>
              </a:rPr>
              <a:t> de la </a:t>
            </a:r>
            <a:r>
              <a:rPr lang="es-ES" sz="2400" dirty="0" err="1">
                <a:solidFill>
                  <a:srgbClr val="262625"/>
                </a:solidFill>
                <a:latin typeface="Work Sans"/>
                <a:ea typeface="Work Sans"/>
                <a:cs typeface="Work Sans"/>
                <a:sym typeface="Work Sans"/>
              </a:rPr>
              <a:t>construction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à </a:t>
            </a:r>
            <a:r>
              <a:rPr lang="es-ES" sz="2400" dirty="0" err="1">
                <a:solidFill>
                  <a:srgbClr val="262625"/>
                </a:solidFill>
                <a:latin typeface="Work Sans"/>
                <a:ea typeface="Work Sans"/>
                <a:cs typeface="Work Sans"/>
                <a:sym typeface="Work Sans"/>
              </a:rPr>
              <a:t>toute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entreprise</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sous-traitance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qu’ils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jugent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nécessaire</a:t>
            </a:r>
            <a:r>
              <a:rPr lang="es-ES" sz="2400" dirty="0">
                <a:solidFill>
                  <a:srgbClr val="262625"/>
                </a:solidFill>
                <a:latin typeface="Work Sans"/>
                <a:ea typeface="Work Sans"/>
                <a:cs typeface="Work Sans"/>
                <a:sym typeface="Work Sans"/>
              </a:rPr>
              <a:t>.</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dirty="0" err="1">
                <a:solidFill>
                  <a:srgbClr val="262625"/>
                </a:solidFill>
                <a:latin typeface="Work Sans"/>
                <a:ea typeface="Work Sans"/>
                <a:cs typeface="Work Sans"/>
                <a:sym typeface="Work Sans"/>
              </a:rPr>
              <a:t>Toutes</a:t>
            </a:r>
            <a:r>
              <a:rPr lang="es-ES" sz="2400" dirty="0">
                <a:solidFill>
                  <a:srgbClr val="262625"/>
                </a:solidFill>
                <a:latin typeface="Work Sans"/>
                <a:ea typeface="Work Sans"/>
                <a:cs typeface="Work Sans"/>
                <a:sym typeface="Work Sans"/>
              </a:rPr>
              <a:t> les </a:t>
            </a:r>
            <a:r>
              <a:rPr lang="es-ES" sz="2400" dirty="0" err="1">
                <a:solidFill>
                  <a:srgbClr val="262625"/>
                </a:solidFill>
                <a:latin typeface="Work Sans"/>
                <a:ea typeface="Work Sans"/>
                <a:cs typeface="Work Sans"/>
                <a:sym typeface="Work Sans"/>
              </a:rPr>
              <a:t>parties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partagent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leurs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informations</a:t>
            </a:r>
            <a:r>
              <a:rPr lang="es-ES" sz="2400" dirty="0">
                <a:solidFill>
                  <a:srgbClr val="262625"/>
                </a:solidFill>
                <a:latin typeface="Work Sans"/>
                <a:ea typeface="Work Sans"/>
                <a:cs typeface="Work Sans"/>
                <a:sym typeface="Work Sans"/>
              </a:rPr>
              <a:t> et </a:t>
            </a:r>
            <a:r>
              <a:rPr lang="es-ES" sz="2400" dirty="0" err="1">
                <a:solidFill>
                  <a:srgbClr val="262625"/>
                </a:solidFill>
                <a:latin typeface="Work Sans"/>
                <a:ea typeface="Work Sans"/>
                <a:cs typeface="Work Sans"/>
                <a:sym typeface="Work Sans"/>
              </a:rPr>
              <a:t>toute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observation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motif</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rejet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dans</a:t>
            </a:r>
            <a:r>
              <a:rPr lang="es-ES" sz="2400" dirty="0">
                <a:solidFill>
                  <a:srgbClr val="262625"/>
                </a:solidFill>
                <a:latin typeface="Work Sans"/>
                <a:ea typeface="Work Sans"/>
                <a:cs typeface="Work Sans"/>
                <a:sym typeface="Work Sans"/>
              </a:rPr>
              <a:t> un </a:t>
            </a:r>
            <a:r>
              <a:rPr lang="es-ES" sz="2400" dirty="0" err="1">
                <a:solidFill>
                  <a:srgbClr val="262625"/>
                </a:solidFill>
                <a:latin typeface="Work Sans"/>
                <a:ea typeface="Work Sans"/>
                <a:cs typeface="Work Sans"/>
                <a:sym typeface="Work Sans"/>
              </a:rPr>
              <a:t>document</a:t>
            </a:r>
            <a:endParaRPr/>
          </a:p>
        </p:txBody>
      </p:sp>
      <p:sp>
        <p:nvSpPr>
          <p:cNvPr id="322" name="Google Shape;322;p19"/>
          <p:cNvSpPr txBox="1"/>
          <p:nvPr/>
        </p:nvSpPr>
        <p:spPr>
          <a:xfrm>
            <a:off x="803357" y="2157669"/>
            <a:ext cx="7416672" cy="1138388"/>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Un cloud qui n'oublie jamais le service de tous</a:t>
            </a:r>
            <a:endParaRPr sz="2800" b="0" i="0" u="none" strike="noStrike" cap="none">
              <a:solidFill>
                <a:srgbClr val="FF5000"/>
              </a:solidFill>
              <a:latin typeface="Work Sans SemiBold"/>
              <a:ea typeface="Work Sans SemiBold"/>
              <a:cs typeface="Work Sans SemiBold"/>
              <a:sym typeface="Work Sans SemiBold"/>
            </a:endParaRPr>
          </a:p>
        </p:txBody>
      </p:sp>
      <p:pic>
        <p:nvPicPr>
          <p:cNvPr id="323" name="Google Shape;323;p19"/>
          <p:cNvPicPr preferRelativeResize="0"/>
          <p:nvPr/>
        </p:nvPicPr>
        <p:blipFill rotWithShape="1">
          <a:blip r:embed="rId3">
            <a:alphaModFix/>
          </a:blip>
          <a:srcRect/>
          <a:stretch/>
        </p:blipFill>
        <p:spPr>
          <a:xfrm>
            <a:off x="8498319" y="2515037"/>
            <a:ext cx="9809135" cy="9395398"/>
          </a:xfrm>
          <a:prstGeom prst="rect">
            <a:avLst/>
          </a:prstGeom>
          <a:noFill/>
          <a:ln>
            <a:noFill/>
          </a:ln>
        </p:spPr>
      </p:pic>
      <p:pic>
        <p:nvPicPr>
          <p:cNvPr id="324" name="Google Shape;324;p19"/>
          <p:cNvPicPr preferRelativeResize="0"/>
          <p:nvPr/>
        </p:nvPicPr>
        <p:blipFill rotWithShape="1">
          <a:blip r:embed="rId4">
            <a:alphaModFix/>
          </a:blip>
          <a:srcRect/>
          <a:stretch/>
        </p:blipFill>
        <p:spPr>
          <a:xfrm>
            <a:off x="17335108" y="2726863"/>
            <a:ext cx="6129730" cy="5721081"/>
          </a:xfrm>
          <a:prstGeom prst="rect">
            <a:avLst/>
          </a:prstGeom>
          <a:noFill/>
          <a:ln>
            <a:noFill/>
          </a:ln>
        </p:spPr>
      </p:pic>
      <p:pic>
        <p:nvPicPr>
          <p:cNvPr id="325" name="Google Shape;325;p19"/>
          <p:cNvPicPr preferRelativeResize="0"/>
          <p:nvPr/>
        </p:nvPicPr>
        <p:blipFill rotWithShape="1">
          <a:blip r:embed="rId5">
            <a:alphaModFix/>
          </a:blip>
          <a:srcRect/>
          <a:stretch/>
        </p:blipFill>
        <p:spPr>
          <a:xfrm>
            <a:off x="18307455" y="10189427"/>
            <a:ext cx="4467225" cy="1514475"/>
          </a:xfrm>
          <a:prstGeom prst="rect">
            <a:avLst/>
          </a:prstGeom>
          <a:noFill/>
          <a:ln>
            <a:noFill/>
          </a:ln>
        </p:spPr>
      </p:pic>
      <p:pic>
        <p:nvPicPr>
          <p:cNvPr id="326" name="Google Shape;326;p19"/>
          <p:cNvPicPr preferRelativeResize="0"/>
          <p:nvPr/>
        </p:nvPicPr>
        <p:blipFill rotWithShape="1">
          <a:blip r:embed="rId6">
            <a:alphaModFix/>
          </a:blip>
          <a:srcRect/>
          <a:stretch/>
        </p:blipFill>
        <p:spPr>
          <a:xfrm>
            <a:off x="8498320" y="2510128"/>
            <a:ext cx="15123679" cy="9405215"/>
          </a:xfrm>
          <a:prstGeom prst="rect">
            <a:avLst/>
          </a:prstGeom>
          <a:noFill/>
          <a:ln>
            <a:noFill/>
          </a:ln>
        </p:spPr>
      </p:pic>
      <p:sp>
        <p:nvSpPr>
          <p:cNvPr id="327" name="Google Shape;327;p19"/>
          <p:cNvSpPr/>
          <p:nvPr/>
        </p:nvSpPr>
        <p:spPr>
          <a:xfrm rot="5400000">
            <a:off x="17644331" y="6052350"/>
            <a:ext cx="719847" cy="1162984"/>
          </a:xfrm>
          <a:prstGeom prst="stripedRightArrow">
            <a:avLst>
              <a:gd name="adj1" fmla="val 50000"/>
              <a:gd name="adj2" fmla="val 50000"/>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328" name="Google Shape;328;p19"/>
          <p:cNvSpPr/>
          <p:nvPr/>
        </p:nvSpPr>
        <p:spPr>
          <a:xfrm rot="-5400000">
            <a:off x="13866758" y="8914127"/>
            <a:ext cx="719847" cy="1162984"/>
          </a:xfrm>
          <a:prstGeom prst="stripedRightArrow">
            <a:avLst>
              <a:gd name="adj1" fmla="val 50000"/>
              <a:gd name="adj2" fmla="val 50000"/>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329" name="Google Shape;329;p19"/>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330" name="Google Shape;330;p19"/>
          <p:cNvSpPr txBox="1"/>
          <p:nvPr/>
        </p:nvSpPr>
        <p:spPr>
          <a:xfrm>
            <a:off x="3138313" y="13121119"/>
            <a:ext cx="6259726" cy="513601"/>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Arial"/>
              <a:buNone/>
            </a:pPr>
            <a:r>
              <a:rPr lang="es-ES" sz="2000">
                <a:solidFill>
                  <a:srgbClr val="A7AAAC"/>
                </a:solidFill>
              </a:rPr>
              <a:t>Nalanda: présentation pour les entreprises de construction</a:t>
            </a:r>
            <a:endParaRPr sz="2000" b="0" i="0" u="none" strike="noStrike" cap="none">
              <a:solidFill>
                <a:srgbClr val="A7AAAC"/>
              </a:solidFill>
              <a:latin typeface="Arial"/>
              <a:ea typeface="Arial"/>
              <a:cs typeface="Arial"/>
              <a:sym typeface="Arial"/>
            </a:endParaRPr>
          </a:p>
        </p:txBody>
      </p:sp>
      <p:pic>
        <p:nvPicPr>
          <p:cNvPr id="331" name="Google Shape;331;p19"/>
          <p:cNvPicPr preferRelativeResize="0"/>
          <p:nvPr/>
        </p:nvPicPr>
        <p:blipFill rotWithShape="1">
          <a:blip r:embed="rId7">
            <a:alphaModFix/>
          </a:blip>
          <a:srcRect/>
          <a:stretch/>
        </p:blipFill>
        <p:spPr>
          <a:xfrm>
            <a:off x="20488923" y="160872"/>
            <a:ext cx="3777844" cy="1064829"/>
          </a:xfrm>
          <a:prstGeom prst="rect">
            <a:avLst/>
          </a:prstGeom>
          <a:noFill/>
          <a:ln>
            <a:noFill/>
          </a:ln>
        </p:spPr>
      </p:pic>
      <p:pic>
        <p:nvPicPr>
          <p:cNvPr id="18" name="Picture 3"/>
          <p:cNvPicPr>
            <a:picLocks noChangeAspect="1" noChangeArrowheads="1"/>
          </p:cNvPicPr>
          <p:nvPr/>
        </p:nvPicPr>
        <p:blipFill>
          <a:blip r:embed="rId8"/>
          <a:srcRect/>
          <a:stretch>
            <a:fillRect/>
          </a:stretch>
        </p:blipFill>
        <p:spPr bwMode="auto">
          <a:xfrm>
            <a:off x="942786" y="12868086"/>
            <a:ext cx="1943847" cy="69423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35"/>
        <p:cNvGrpSpPr/>
        <p:nvPr/>
      </p:nvGrpSpPr>
      <p:grpSpPr>
        <a:xfrm>
          <a:off x="0" y="0"/>
          <a:ext cx="0" cy="0"/>
          <a:chOff x="0" y="0"/>
          <a:chExt cx="0" cy="0"/>
        </a:xfrm>
      </p:grpSpPr>
      <p:cxnSp>
        <p:nvCxnSpPr>
          <p:cNvPr id="336" name="Google Shape;336;p20"/>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37" name="Google Shape;337;p20"/>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18</a:t>
            </a:fld>
            <a:endParaRPr sz="2200" b="0" i="0" u="none" strike="noStrike" cap="none">
              <a:solidFill>
                <a:srgbClr val="A7AAAC"/>
              </a:solidFill>
              <a:latin typeface="Arial"/>
              <a:ea typeface="Arial"/>
              <a:cs typeface="Arial"/>
              <a:sym typeface="Arial"/>
            </a:endParaRPr>
          </a:p>
        </p:txBody>
      </p:sp>
      <p:sp>
        <p:nvSpPr>
          <p:cNvPr id="338" name="Google Shape;338;p20"/>
          <p:cNvSpPr txBox="1"/>
          <p:nvPr/>
        </p:nvSpPr>
        <p:spPr>
          <a:xfrm>
            <a:off x="664812" y="451899"/>
            <a:ext cx="10533332"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Rapports en temps réel</a:t>
            </a:r>
            <a:endParaRPr sz="4800" b="1" i="0" u="none" strike="noStrike" cap="none">
              <a:solidFill>
                <a:srgbClr val="262625"/>
              </a:solidFill>
              <a:latin typeface="Work Sans SemiBold"/>
              <a:ea typeface="Work Sans SemiBold"/>
              <a:cs typeface="Work Sans SemiBold"/>
              <a:sym typeface="Work Sans SemiBold"/>
            </a:endParaRPr>
          </a:p>
        </p:txBody>
      </p:sp>
      <p:sp>
        <p:nvSpPr>
          <p:cNvPr id="339" name="Google Shape;339;p20"/>
          <p:cNvSpPr txBox="1"/>
          <p:nvPr/>
        </p:nvSpPr>
        <p:spPr>
          <a:xfrm>
            <a:off x="8498320" y="11934354"/>
            <a:ext cx="15123679" cy="450956"/>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1800"/>
              <a:buFont typeface="Work Sans"/>
              <a:buNone/>
            </a:pPr>
            <a:r>
              <a:rPr lang="es-ES" sz="1800">
                <a:solidFill>
                  <a:srgbClr val="A5A5A5"/>
                </a:solidFill>
                <a:latin typeface="Work Sans"/>
                <a:ea typeface="Work Sans"/>
                <a:cs typeface="Work Sans"/>
                <a:sym typeface="Work Sans"/>
              </a:rPr>
              <a:t>Exemples concrets de certains rapports: expiration prochaine de documents critiques et rapport des jours d'un sous-traitant</a:t>
            </a:r>
            <a:endParaRPr sz="1800" b="0" i="0" u="none" strike="noStrike" cap="none">
              <a:solidFill>
                <a:srgbClr val="A5A5A5"/>
              </a:solidFill>
              <a:latin typeface="Work Sans"/>
              <a:ea typeface="Work Sans"/>
              <a:cs typeface="Work Sans"/>
              <a:sym typeface="Work Sans"/>
            </a:endParaRPr>
          </a:p>
        </p:txBody>
      </p:sp>
      <p:sp>
        <p:nvSpPr>
          <p:cNvPr id="340" name="Google Shape;340;p20"/>
          <p:cNvSpPr txBox="1"/>
          <p:nvPr/>
        </p:nvSpPr>
        <p:spPr>
          <a:xfrm>
            <a:off x="803357" y="3682707"/>
            <a:ext cx="6982898" cy="7531780"/>
          </a:xfrm>
          <a:prstGeom prst="rect">
            <a:avLst/>
          </a:prstGeom>
          <a:noFill/>
          <a:ln>
            <a:noFill/>
          </a:ln>
        </p:spPr>
        <p:txBody>
          <a:bodyPr spcFirstLastPara="1" wrap="square" lIns="71425" tIns="71425" rIns="71425" bIns="71425" anchor="t" anchorCtr="0">
            <a:spAutoFit/>
          </a:bodyPr>
          <a:lstStyle/>
          <a:p>
            <a:pPr lvl="0">
              <a:lnSpc>
                <a:spcPct val="125000"/>
              </a:lnSpc>
              <a:buClr>
                <a:srgbClr val="262625"/>
              </a:buClr>
              <a:buSzPts val="2400"/>
            </a:pPr>
            <a:r>
              <a:rPr lang="es-ES" sz="2400" dirty="0">
                <a:solidFill>
                  <a:srgbClr val="262625"/>
                </a:solidFill>
                <a:latin typeface="Work Sans"/>
                <a:ea typeface="Work Sans"/>
                <a:cs typeface="Work Sans"/>
                <a:sym typeface="Work Sans"/>
              </a:rPr>
              <a:t>Que ce </a:t>
            </a:r>
            <a:r>
              <a:rPr lang="es-ES" sz="2400" dirty="0" err="1">
                <a:solidFill>
                  <a:srgbClr val="262625"/>
                </a:solidFill>
                <a:latin typeface="Work Sans"/>
                <a:ea typeface="Work Sans"/>
                <a:cs typeface="Work Sans"/>
                <a:sym typeface="Work Sans"/>
              </a:rPr>
              <a:t>soit</a:t>
            </a:r>
            <a:r>
              <a:rPr lang="es-ES" sz="2400" dirty="0">
                <a:solidFill>
                  <a:srgbClr val="262625"/>
                </a:solidFill>
                <a:latin typeface="Work Sans"/>
                <a:ea typeface="Work Sans"/>
                <a:cs typeface="Work Sans"/>
                <a:sym typeface="Work Sans"/>
              </a:rPr>
              <a:t> sur </a:t>
            </a:r>
            <a:r>
              <a:rPr lang="es-ES" sz="2400" dirty="0" err="1">
                <a:solidFill>
                  <a:srgbClr val="262625"/>
                </a:solidFill>
                <a:latin typeface="Work Sans"/>
                <a:ea typeface="Work Sans"/>
                <a:cs typeface="Work Sans"/>
                <a:sym typeface="Work Sans"/>
              </a:rPr>
              <a:t>papier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en </a:t>
            </a:r>
            <a:r>
              <a:rPr lang="es-ES" sz="2400" dirty="0" err="1">
                <a:solidFill>
                  <a:srgbClr val="262625"/>
                </a:solidFill>
                <a:latin typeface="Work Sans"/>
                <a:ea typeface="Work Sans"/>
                <a:cs typeface="Work Sans"/>
                <a:sym typeface="Work Sans"/>
              </a:rPr>
              <a:t>ligne</a:t>
            </a:r>
            <a:r>
              <a:rPr lang="es-ES" sz="2400" dirty="0">
                <a:solidFill>
                  <a:srgbClr val="262625"/>
                </a:solidFill>
                <a:latin typeface="Work Sans"/>
                <a:ea typeface="Work Sans"/>
                <a:cs typeface="Work Sans"/>
                <a:sym typeface="Work Sans"/>
              </a:rPr>
              <a:t>, Gestiona </a:t>
            </a:r>
            <a:r>
              <a:rPr lang="es-ES" sz="2400" dirty="0" err="1">
                <a:solidFill>
                  <a:srgbClr val="262625"/>
                </a:solidFill>
                <a:latin typeface="Work Sans"/>
                <a:ea typeface="Work Sans"/>
                <a:cs typeface="Work Sans"/>
                <a:sym typeface="Work Sans"/>
              </a:rPr>
              <a:t>dispose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d’une</a:t>
            </a:r>
            <a:r>
              <a:rPr lang="es-ES" sz="2400" dirty="0">
                <a:solidFill>
                  <a:srgbClr val="262625"/>
                </a:solidFill>
                <a:latin typeface="Work Sans"/>
                <a:ea typeface="Work Sans"/>
                <a:cs typeface="Work Sans"/>
                <a:sym typeface="Work Sans"/>
              </a:rPr>
              <a:t> grande </a:t>
            </a:r>
            <a:r>
              <a:rPr lang="es-ES" sz="2400" dirty="0" err="1">
                <a:solidFill>
                  <a:srgbClr val="262625"/>
                </a:solidFill>
                <a:latin typeface="Work Sans"/>
                <a:ea typeface="Work Sans"/>
                <a:cs typeface="Work Sans"/>
                <a:sym typeface="Work Sans"/>
              </a:rPr>
              <a:t>variété</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rapports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permettant</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contrôler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l’avenir</a:t>
            </a:r>
            <a:r>
              <a:rPr lang="es-ES" sz="2400" dirty="0">
                <a:solidFill>
                  <a:srgbClr val="262625"/>
                </a:solidFill>
                <a:latin typeface="Work Sans"/>
                <a:ea typeface="Work Sans"/>
                <a:cs typeface="Work Sans"/>
                <a:sym typeface="Work Sans"/>
              </a:rPr>
              <a:t> du </a:t>
            </a:r>
            <a:r>
              <a:rPr lang="es-ES" sz="2400" dirty="0" err="1" smtClean="0">
                <a:solidFill>
                  <a:srgbClr val="262625"/>
                </a:solidFill>
                <a:latin typeface="Work Sans"/>
                <a:ea typeface="Work Sans"/>
                <a:cs typeface="Work Sans"/>
                <a:sym typeface="Work Sans"/>
              </a:rPr>
              <a:t>oeuvre</a:t>
            </a:r>
            <a:r>
              <a:rPr lang="es-ES" sz="2400" dirty="0" smtClean="0">
                <a:solidFill>
                  <a:srgbClr val="262625"/>
                </a:solidFill>
                <a:latin typeface="Work Sans"/>
                <a:ea typeface="Work Sans"/>
                <a:cs typeface="Work Sans"/>
                <a:sym typeface="Work Sans"/>
              </a:rPr>
              <a:t> .</a:t>
            </a:r>
            <a:endParaRPr/>
          </a:p>
          <a:p>
            <a:pPr marL="285750" marR="0" lvl="0" indent="-285750" algn="l" rtl="0">
              <a:lnSpc>
                <a:spcPct val="125000"/>
              </a:lnSpc>
              <a:spcBef>
                <a:spcPts val="0"/>
              </a:spcBef>
              <a:spcAft>
                <a:spcPts val="0"/>
              </a:spcAft>
              <a:buClr>
                <a:srgbClr val="262625"/>
              </a:buClr>
              <a:buSzPts val="2400"/>
              <a:buFont typeface="Arial"/>
              <a:buChar char="•"/>
            </a:pPr>
            <a:r>
              <a:rPr lang="es-ES" sz="2400" dirty="0" err="1">
                <a:solidFill>
                  <a:srgbClr val="262625"/>
                </a:solidFill>
                <a:latin typeface="Work Sans"/>
                <a:ea typeface="Work Sans"/>
                <a:cs typeface="Work Sans"/>
                <a:sym typeface="Work Sans"/>
              </a:rPr>
              <a:t>Tableaux</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bord</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documentaires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d'entreprises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travailleurs</a:t>
            </a:r>
            <a:r>
              <a:rPr lang="es-ES" sz="2400" dirty="0">
                <a:solidFill>
                  <a:srgbClr val="262625"/>
                </a:solidFill>
                <a:latin typeface="Work Sans"/>
                <a:ea typeface="Work Sans"/>
                <a:cs typeface="Work Sans"/>
                <a:sym typeface="Work Sans"/>
              </a:rPr>
              <a:t> et de machines</a:t>
            </a:r>
            <a:endParaRPr/>
          </a:p>
          <a:p>
            <a:pPr marL="285750" marR="0" lvl="0" indent="-285750" algn="l" rtl="0">
              <a:lnSpc>
                <a:spcPct val="125000"/>
              </a:lnSpc>
              <a:spcBef>
                <a:spcPts val="0"/>
              </a:spcBef>
              <a:spcAft>
                <a:spcPts val="0"/>
              </a:spcAft>
              <a:buClr>
                <a:srgbClr val="262625"/>
              </a:buClr>
              <a:buSzPts val="2400"/>
              <a:buFont typeface="Arial"/>
              <a:buChar char="•"/>
            </a:pPr>
            <a:r>
              <a:rPr lang="es-ES" sz="2400" dirty="0" err="1">
                <a:solidFill>
                  <a:srgbClr val="262625"/>
                </a:solidFill>
                <a:latin typeface="Work Sans"/>
                <a:ea typeface="Work Sans"/>
                <a:cs typeface="Work Sans"/>
                <a:sym typeface="Work Sans"/>
              </a:rPr>
              <a:t>Rapports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conférence</a:t>
            </a:r>
            <a:endParaRPr sz="2400">
              <a:solidFill>
                <a:srgbClr val="262625"/>
              </a:solidFill>
              <a:latin typeface="Work Sans"/>
              <a:ea typeface="Work Sans"/>
              <a:cs typeface="Work Sans"/>
              <a:sym typeface="Work Sans"/>
            </a:endParaRPr>
          </a:p>
          <a:p>
            <a:pPr marL="285750" marR="0" lvl="0" indent="-285750" algn="l" rtl="0">
              <a:lnSpc>
                <a:spcPct val="125000"/>
              </a:lnSpc>
              <a:spcBef>
                <a:spcPts val="0"/>
              </a:spcBef>
              <a:spcAft>
                <a:spcPts val="0"/>
              </a:spcAft>
              <a:buClr>
                <a:srgbClr val="262625"/>
              </a:buClr>
              <a:buSzPts val="2400"/>
              <a:buFont typeface="Arial"/>
              <a:buChar char="•"/>
            </a:pPr>
            <a:r>
              <a:rPr lang="es-ES" sz="2400" dirty="0" err="1">
                <a:solidFill>
                  <a:srgbClr val="262625"/>
                </a:solidFill>
                <a:latin typeface="Work Sans"/>
                <a:ea typeface="Work Sans"/>
                <a:cs typeface="Work Sans"/>
                <a:sym typeface="Work Sans"/>
              </a:rPr>
              <a:t>Rapports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présence</a:t>
            </a:r>
            <a:endParaRPr/>
          </a:p>
          <a:p>
            <a:pPr marL="285750" marR="0" lvl="0" indent="-285750" algn="l" rtl="0">
              <a:lnSpc>
                <a:spcPct val="125000"/>
              </a:lnSpc>
              <a:spcBef>
                <a:spcPts val="0"/>
              </a:spcBef>
              <a:spcAft>
                <a:spcPts val="0"/>
              </a:spcAft>
              <a:buClr>
                <a:srgbClr val="262625"/>
              </a:buClr>
              <a:buSzPts val="2400"/>
              <a:buChar char="•"/>
            </a:pPr>
            <a:r>
              <a:rPr lang="es-ES" sz="2400" dirty="0" err="1">
                <a:solidFill>
                  <a:srgbClr val="262625"/>
                </a:solidFill>
                <a:latin typeface="Work Sans"/>
                <a:ea typeface="Work Sans"/>
                <a:cs typeface="Work Sans"/>
                <a:sym typeface="Work Sans"/>
              </a:rPr>
              <a:t>Rapport</a:t>
            </a:r>
            <a:r>
              <a:rPr lang="es-ES" sz="2400" dirty="0">
                <a:solidFill>
                  <a:srgbClr val="262625"/>
                </a:solidFill>
                <a:latin typeface="Work Sans"/>
                <a:ea typeface="Work Sans"/>
                <a:cs typeface="Work Sans"/>
                <a:sym typeface="Work Sans"/>
              </a:rPr>
              <a:t> des dates </a:t>
            </a:r>
            <a:r>
              <a:rPr lang="es-ES" sz="2400" dirty="0" err="1">
                <a:solidFill>
                  <a:srgbClr val="262625"/>
                </a:solidFill>
                <a:latin typeface="Work Sans"/>
                <a:ea typeface="Work Sans"/>
                <a:cs typeface="Work Sans"/>
                <a:sym typeface="Work Sans"/>
              </a:rPr>
              <a:t>d'échéance</a:t>
            </a:r>
            <a:r>
              <a:rPr lang="es-ES" sz="2400" dirty="0">
                <a:solidFill>
                  <a:srgbClr val="262625"/>
                </a:solidFill>
                <a:latin typeface="Work Sans"/>
                <a:ea typeface="Work Sans"/>
                <a:cs typeface="Work Sans"/>
                <a:sym typeface="Work Sans"/>
              </a:rPr>
              <a:t> du </a:t>
            </a:r>
            <a:r>
              <a:rPr lang="es-ES" sz="2400" dirty="0" err="1">
                <a:solidFill>
                  <a:srgbClr val="262625"/>
                </a:solidFill>
                <a:latin typeface="Work Sans"/>
                <a:ea typeface="Work Sans"/>
                <a:cs typeface="Work Sans"/>
                <a:sym typeface="Work Sans"/>
              </a:rPr>
              <a:t>documentaire</a:t>
            </a:r>
            <a:r>
              <a:rPr lang="es-ES" sz="2400" dirty="0">
                <a:solidFill>
                  <a:srgbClr val="262625"/>
                </a:solidFill>
                <a:latin typeface="Work Sans"/>
                <a:ea typeface="Work Sans"/>
                <a:cs typeface="Work Sans"/>
                <a:sym typeface="Work Sans"/>
              </a:rPr>
              <a:t> à venir</a:t>
            </a:r>
            <a:endParaRPr sz="2400">
              <a:solidFill>
                <a:srgbClr val="262625"/>
              </a:solidFill>
              <a:latin typeface="Work Sans"/>
              <a:ea typeface="Work Sans"/>
              <a:cs typeface="Work Sans"/>
              <a:sym typeface="Work Sans"/>
            </a:endParaRPr>
          </a:p>
          <a:p>
            <a:pPr marL="285750" marR="0" lvl="0" indent="-13335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lvl="0">
              <a:lnSpc>
                <a:spcPct val="125000"/>
              </a:lnSpc>
              <a:buClr>
                <a:srgbClr val="262625"/>
              </a:buClr>
              <a:buSzPts val="2400"/>
            </a:pPr>
            <a:r>
              <a:rPr lang="es-ES" sz="2400" dirty="0" err="1">
                <a:solidFill>
                  <a:srgbClr val="262625"/>
                </a:solidFill>
                <a:latin typeface="Work Sans"/>
                <a:ea typeface="Work Sans"/>
                <a:cs typeface="Work Sans"/>
                <a:sym typeface="Work Sans"/>
              </a:rPr>
              <a:t>Notre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forte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orientation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vers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l'innovation</a:t>
            </a:r>
            <a:r>
              <a:rPr lang="es-ES" sz="2400" dirty="0">
                <a:solidFill>
                  <a:srgbClr val="262625"/>
                </a:solidFill>
                <a:latin typeface="Work Sans"/>
                <a:ea typeface="Work Sans"/>
                <a:cs typeface="Work Sans"/>
                <a:sym typeface="Work Sans"/>
              </a:rPr>
              <a:t> et le </a:t>
            </a:r>
            <a:r>
              <a:rPr lang="es-ES" sz="2400" dirty="0" err="1">
                <a:solidFill>
                  <a:srgbClr val="262625"/>
                </a:solidFill>
                <a:latin typeface="Work Sans"/>
                <a:ea typeface="Work Sans"/>
                <a:cs typeface="Work Sans"/>
                <a:sym typeface="Work Sans"/>
              </a:rPr>
              <a:t>développement</a:t>
            </a:r>
            <a:r>
              <a:rPr lang="es-ES" sz="2400" dirty="0">
                <a:solidFill>
                  <a:srgbClr val="262625"/>
                </a:solidFill>
                <a:latin typeface="Work Sans"/>
                <a:ea typeface="Work Sans"/>
                <a:cs typeface="Work Sans"/>
                <a:sym typeface="Work Sans"/>
              </a:rPr>
              <a:t> de Gestiona </a:t>
            </a:r>
            <a:r>
              <a:rPr lang="es-ES" sz="2400" dirty="0" err="1">
                <a:solidFill>
                  <a:srgbClr val="262625"/>
                </a:solidFill>
                <a:latin typeface="Work Sans"/>
                <a:ea typeface="Work Sans"/>
                <a:cs typeface="Work Sans"/>
                <a:sym typeface="Work Sans"/>
              </a:rPr>
              <a:t>nous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permettent</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développer</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tout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rapport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supplémentaire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dont</a:t>
            </a:r>
            <a:r>
              <a:rPr lang="es-ES" sz="2400" dirty="0">
                <a:solidFill>
                  <a:srgbClr val="262625"/>
                </a:solidFill>
                <a:latin typeface="Work Sans"/>
                <a:ea typeface="Work Sans"/>
                <a:cs typeface="Work Sans"/>
                <a:sym typeface="Work Sans"/>
              </a:rPr>
              <a:t> le </a:t>
            </a:r>
            <a:r>
              <a:rPr lang="es-ES" sz="2400" dirty="0" err="1" smtClean="0">
                <a:solidFill>
                  <a:srgbClr val="262625"/>
                </a:solidFill>
                <a:latin typeface="Work Sans"/>
                <a:ea typeface="Work Sans"/>
                <a:cs typeface="Work Sans"/>
                <a:sym typeface="Work Sans"/>
              </a:rPr>
              <a:t>oeuvre</a:t>
            </a:r>
            <a:r>
              <a:rPr lang="es-ES" sz="2400" dirty="0" smtClean="0">
                <a:solidFill>
                  <a:srgbClr val="262625"/>
                </a:solidFill>
                <a:latin typeface="Work Sans"/>
                <a:ea typeface="Work Sans"/>
                <a:cs typeface="Work Sans"/>
                <a:sym typeface="Work Sans"/>
              </a:rPr>
              <a:t> a </a:t>
            </a:r>
            <a:r>
              <a:rPr lang="es-ES" sz="2400" dirty="0" err="1">
                <a:solidFill>
                  <a:srgbClr val="262625"/>
                </a:solidFill>
                <a:latin typeface="Work Sans"/>
                <a:ea typeface="Work Sans"/>
                <a:cs typeface="Work Sans"/>
                <a:sym typeface="Work Sans"/>
              </a:rPr>
              <a:t>besoin</a:t>
            </a:r>
            <a:r>
              <a:rPr lang="es-ES" sz="2400" dirty="0">
                <a:solidFill>
                  <a:srgbClr val="262625"/>
                </a:solidFill>
                <a:latin typeface="Work Sans"/>
                <a:ea typeface="Work Sans"/>
                <a:cs typeface="Work Sans"/>
                <a:sym typeface="Work Sans"/>
              </a:rPr>
              <a:t>.</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341" name="Google Shape;341;p20"/>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Tous les rapports nécessaires</a:t>
            </a:r>
            <a:endParaRPr sz="2800" b="0" i="0" u="none" strike="noStrike" cap="none">
              <a:solidFill>
                <a:srgbClr val="FF5000"/>
              </a:solidFill>
              <a:latin typeface="Work Sans SemiBold"/>
              <a:ea typeface="Work Sans SemiBold"/>
              <a:cs typeface="Work Sans SemiBold"/>
              <a:sym typeface="Work Sans SemiBold"/>
            </a:endParaRPr>
          </a:p>
        </p:txBody>
      </p:sp>
      <p:sp>
        <p:nvSpPr>
          <p:cNvPr id="342" name="Google Shape;342;p20"/>
          <p:cNvSpPr/>
          <p:nvPr/>
        </p:nvSpPr>
        <p:spPr>
          <a:xfrm rot="5400000">
            <a:off x="17644331" y="6052350"/>
            <a:ext cx="719847" cy="1162984"/>
          </a:xfrm>
          <a:prstGeom prst="stripedRightArrow">
            <a:avLst>
              <a:gd name="adj1" fmla="val 50000"/>
              <a:gd name="adj2" fmla="val 50000"/>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343" name="Google Shape;343;p20"/>
          <p:cNvSpPr/>
          <p:nvPr/>
        </p:nvSpPr>
        <p:spPr>
          <a:xfrm rot="-5400000">
            <a:off x="13866758" y="8914127"/>
            <a:ext cx="719847" cy="1162984"/>
          </a:xfrm>
          <a:prstGeom prst="stripedRightArrow">
            <a:avLst>
              <a:gd name="adj1" fmla="val 50000"/>
              <a:gd name="adj2" fmla="val 50000"/>
            </a:avLst>
          </a:prstGeom>
          <a:solidFill>
            <a:schemeClr val="lt1"/>
          </a:solid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344" name="Google Shape;344;p20"/>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pic>
        <p:nvPicPr>
          <p:cNvPr id="345" name="Google Shape;345;p20"/>
          <p:cNvPicPr preferRelativeResize="0"/>
          <p:nvPr/>
        </p:nvPicPr>
        <p:blipFill rotWithShape="1">
          <a:blip r:embed="rId3">
            <a:alphaModFix/>
          </a:blip>
          <a:srcRect/>
          <a:stretch/>
        </p:blipFill>
        <p:spPr>
          <a:xfrm>
            <a:off x="9068576" y="2572842"/>
            <a:ext cx="14544219" cy="4119227"/>
          </a:xfrm>
          <a:prstGeom prst="rect">
            <a:avLst/>
          </a:prstGeom>
          <a:noFill/>
          <a:ln>
            <a:noFill/>
          </a:ln>
          <a:effectLst>
            <a:outerShdw blurRad="292100" dist="139700" dir="2700000" algn="tl" rotWithShape="0">
              <a:srgbClr val="333333">
                <a:alpha val="64705"/>
              </a:srgbClr>
            </a:outerShdw>
          </a:effectLst>
        </p:spPr>
      </p:pic>
      <p:pic>
        <p:nvPicPr>
          <p:cNvPr id="346" name="Google Shape;346;p20"/>
          <p:cNvPicPr preferRelativeResize="0"/>
          <p:nvPr/>
        </p:nvPicPr>
        <p:blipFill rotWithShape="1">
          <a:blip r:embed="rId4">
            <a:alphaModFix/>
          </a:blip>
          <a:srcRect/>
          <a:stretch/>
        </p:blipFill>
        <p:spPr>
          <a:xfrm>
            <a:off x="8479384" y="6121531"/>
            <a:ext cx="14828038" cy="5755552"/>
          </a:xfrm>
          <a:prstGeom prst="rect">
            <a:avLst/>
          </a:prstGeom>
          <a:noFill/>
          <a:ln>
            <a:noFill/>
          </a:ln>
          <a:effectLst>
            <a:outerShdw blurRad="292100" dist="139700" dir="2700000" algn="tl" rotWithShape="0">
              <a:srgbClr val="333333">
                <a:alpha val="64705"/>
              </a:srgbClr>
            </a:outerShdw>
          </a:effectLst>
        </p:spPr>
      </p:pic>
      <p:sp>
        <p:nvSpPr>
          <p:cNvPr id="347" name="Google Shape;347;p20"/>
          <p:cNvSpPr/>
          <p:nvPr/>
        </p:nvSpPr>
        <p:spPr>
          <a:xfrm>
            <a:off x="9132513" y="6703590"/>
            <a:ext cx="3867870" cy="1005543"/>
          </a:xfrm>
          <a:prstGeom prst="rect">
            <a:avLst/>
          </a:prstGeom>
          <a:solidFill>
            <a:schemeClr val="lt1"/>
          </a:solidFill>
          <a:ln w="12700" cap="flat" cmpd="sng">
            <a:solidFill>
              <a:schemeClr val="lt1"/>
            </a:solidFill>
            <a:prstDash val="solid"/>
            <a:miter lim="400000"/>
            <a:headEnd type="none" w="sm" len="sm"/>
            <a:tailEnd type="none" w="sm" len="sm"/>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Helvetica Neue"/>
              <a:ea typeface="Helvetica Neue"/>
              <a:cs typeface="Helvetica Neue"/>
              <a:sym typeface="Helvetica Neue"/>
            </a:endParaRPr>
          </a:p>
        </p:txBody>
      </p:sp>
      <p:sp>
        <p:nvSpPr>
          <p:cNvPr id="348" name="Google Shape;348;p20"/>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349" name="Google Shape;349;p20"/>
          <p:cNvPicPr preferRelativeResize="0"/>
          <p:nvPr/>
        </p:nvPicPr>
        <p:blipFill rotWithShape="1">
          <a:blip r:embed="rId5">
            <a:alphaModFix/>
          </a:blip>
          <a:srcRect/>
          <a:stretch/>
        </p:blipFill>
        <p:spPr>
          <a:xfrm>
            <a:off x="20488923" y="160872"/>
            <a:ext cx="3777844" cy="1064829"/>
          </a:xfrm>
          <a:prstGeom prst="rect">
            <a:avLst/>
          </a:prstGeom>
          <a:noFill/>
          <a:ln>
            <a:noFill/>
          </a:ln>
        </p:spPr>
      </p:pic>
      <p:pic>
        <p:nvPicPr>
          <p:cNvPr id="16"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53"/>
        <p:cNvGrpSpPr/>
        <p:nvPr/>
      </p:nvGrpSpPr>
      <p:grpSpPr>
        <a:xfrm>
          <a:off x="0" y="0"/>
          <a:ext cx="0" cy="0"/>
          <a:chOff x="0" y="0"/>
          <a:chExt cx="0" cy="0"/>
        </a:xfrm>
      </p:grpSpPr>
      <p:pic>
        <p:nvPicPr>
          <p:cNvPr id="354" name="Google Shape;354;p21"/>
          <p:cNvPicPr preferRelativeResize="0"/>
          <p:nvPr/>
        </p:nvPicPr>
        <p:blipFill rotWithShape="1">
          <a:blip r:embed="rId3">
            <a:alphaModFix/>
          </a:blip>
          <a:srcRect/>
          <a:stretch/>
        </p:blipFill>
        <p:spPr>
          <a:xfrm>
            <a:off x="8498320" y="2510128"/>
            <a:ext cx="15123679" cy="9405215"/>
          </a:xfrm>
          <a:prstGeom prst="rect">
            <a:avLst/>
          </a:prstGeom>
          <a:noFill/>
          <a:ln>
            <a:noFill/>
          </a:ln>
        </p:spPr>
      </p:pic>
      <p:cxnSp>
        <p:nvCxnSpPr>
          <p:cNvPr id="355" name="Google Shape;355;p21"/>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56" name="Google Shape;356;p21"/>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19</a:t>
            </a:fld>
            <a:endParaRPr sz="2200" b="0" i="0" u="none" strike="noStrike" cap="none">
              <a:solidFill>
                <a:srgbClr val="A7AAAC"/>
              </a:solidFill>
              <a:latin typeface="Arial"/>
              <a:ea typeface="Arial"/>
              <a:cs typeface="Arial"/>
              <a:sym typeface="Arial"/>
            </a:endParaRPr>
          </a:p>
        </p:txBody>
      </p:sp>
      <p:sp>
        <p:nvSpPr>
          <p:cNvPr id="357" name="Google Shape;357;p21"/>
          <p:cNvSpPr txBox="1"/>
          <p:nvPr/>
        </p:nvSpPr>
        <p:spPr>
          <a:xfrm>
            <a:off x="664812" y="451899"/>
            <a:ext cx="155829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Adaptabilité et mise à jour</a:t>
            </a:r>
            <a:endParaRPr sz="4800" b="1" i="0" u="none" strike="noStrike" cap="none">
              <a:solidFill>
                <a:srgbClr val="262625"/>
              </a:solidFill>
              <a:latin typeface="Work Sans SemiBold"/>
              <a:ea typeface="Work Sans SemiBold"/>
              <a:cs typeface="Work Sans SemiBold"/>
              <a:sym typeface="Work Sans SemiBold"/>
            </a:endParaRPr>
          </a:p>
        </p:txBody>
      </p:sp>
      <p:sp>
        <p:nvSpPr>
          <p:cNvPr id="358" name="Google Shape;358;p21"/>
          <p:cNvSpPr txBox="1"/>
          <p:nvPr/>
        </p:nvSpPr>
        <p:spPr>
          <a:xfrm>
            <a:off x="8498320" y="11934354"/>
            <a:ext cx="15123679" cy="450956"/>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1800"/>
              <a:buFont typeface="Work Sans"/>
              <a:buNone/>
            </a:pPr>
            <a:r>
              <a:rPr lang="es-ES">
                <a:solidFill>
                  <a:srgbClr val="A5A5A5"/>
                </a:solidFill>
                <a:latin typeface="Work Sans"/>
                <a:ea typeface="Work Sans"/>
                <a:cs typeface="Work Sans"/>
                <a:sym typeface="Work Sans"/>
              </a:rPr>
              <a:t>À Nalanda, des milliers d’ouvrages et des dizaines de milliers de sous-traitants se rencontrent pour partager leurs idées et nous aider à nous améliorer.</a:t>
            </a:r>
            <a:endParaRPr b="0" i="0" u="none" strike="noStrike" cap="none">
              <a:solidFill>
                <a:srgbClr val="A5A5A5"/>
              </a:solidFill>
              <a:latin typeface="Work Sans"/>
              <a:ea typeface="Work Sans"/>
              <a:cs typeface="Work Sans"/>
              <a:sym typeface="Work Sans"/>
            </a:endParaRPr>
          </a:p>
        </p:txBody>
      </p:sp>
      <p:sp>
        <p:nvSpPr>
          <p:cNvPr id="359" name="Google Shape;359;p21"/>
          <p:cNvSpPr txBox="1"/>
          <p:nvPr/>
        </p:nvSpPr>
        <p:spPr>
          <a:xfrm>
            <a:off x="803357" y="3682707"/>
            <a:ext cx="6982898" cy="5102037"/>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Toutes les 3 semaines, les améliorations requises par nos clients pour Gestiona, oui ou oui, sont téléchargées en production.</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Cela nous permet de donner à Gestiona la souplesse d'adaptation nécessaire pour que le travail puisse s'adapter aux nouvelles normes, lois ou exigences propres.</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Il existe des voies urgentes pour toute modification nécessitant encore moins de temps.</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360" name="Google Shape;360;p21"/>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Innovation avec la méthodologie Scrum</a:t>
            </a:r>
            <a:endParaRPr sz="2800" b="0" i="0" u="none" strike="noStrike" cap="none">
              <a:solidFill>
                <a:srgbClr val="FF5000"/>
              </a:solidFill>
              <a:latin typeface="Work Sans SemiBold"/>
              <a:ea typeface="Work Sans SemiBold"/>
              <a:cs typeface="Work Sans SemiBold"/>
              <a:sym typeface="Work Sans SemiBold"/>
            </a:endParaRPr>
          </a:p>
        </p:txBody>
      </p:sp>
      <p:sp>
        <p:nvSpPr>
          <p:cNvPr id="361" name="Google Shape;361;p21"/>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362" name="Google Shape;362;p21"/>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363" name="Google Shape;363;p21"/>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5000"/>
        </a:solidFill>
        <a:effectLst/>
      </p:bgPr>
    </p:bg>
    <p:spTree>
      <p:nvGrpSpPr>
        <p:cNvPr id="1" name="Shape 63"/>
        <p:cNvGrpSpPr/>
        <p:nvPr/>
      </p:nvGrpSpPr>
      <p:grpSpPr>
        <a:xfrm>
          <a:off x="0" y="0"/>
          <a:ext cx="0" cy="0"/>
          <a:chOff x="0" y="0"/>
          <a:chExt cx="0" cy="0"/>
        </a:xfrm>
      </p:grpSpPr>
      <p:sp>
        <p:nvSpPr>
          <p:cNvPr id="64" name="Google Shape;64;p2"/>
          <p:cNvSpPr txBox="1"/>
          <p:nvPr/>
        </p:nvSpPr>
        <p:spPr>
          <a:xfrm>
            <a:off x="9200822" y="6260377"/>
            <a:ext cx="6439100" cy="1298431"/>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9000"/>
              <a:buFont typeface="Work Sans SemiBold"/>
              <a:buNone/>
            </a:pPr>
            <a:r>
              <a:rPr lang="es-ES" sz="9000">
                <a:solidFill>
                  <a:srgbClr val="262625"/>
                </a:solidFill>
                <a:latin typeface="Work Sans SemiBold"/>
                <a:ea typeface="Work Sans SemiBold"/>
                <a:cs typeface="Work Sans SemiBold"/>
                <a:sym typeface="Work Sans SemiBold"/>
              </a:rPr>
              <a:t>Nous</a:t>
            </a:r>
            <a:endParaRPr sz="3200" b="1" i="0" u="none" strike="noStrike" cap="none">
              <a:solidFill>
                <a:srgbClr val="000000"/>
              </a:solidFill>
              <a:latin typeface="Work Sans SemiBold"/>
              <a:ea typeface="Work Sans SemiBold"/>
              <a:cs typeface="Work Sans SemiBold"/>
              <a:sym typeface="Work Sans SemiBold"/>
            </a:endParaRPr>
          </a:p>
        </p:txBody>
      </p:sp>
      <p:pic>
        <p:nvPicPr>
          <p:cNvPr id="65" name="Google Shape;65;p2" descr="pasted-image.pdf"/>
          <p:cNvPicPr preferRelativeResize="0"/>
          <p:nvPr/>
        </p:nvPicPr>
        <p:blipFill rotWithShape="1">
          <a:blip r:embed="rId3">
            <a:alphaModFix/>
          </a:blip>
          <a:srcRect/>
          <a:stretch/>
        </p:blipFill>
        <p:spPr>
          <a:xfrm>
            <a:off x="11742568" y="4592473"/>
            <a:ext cx="924264" cy="924254"/>
          </a:xfrm>
          <a:prstGeom prst="rect">
            <a:avLst/>
          </a:prstGeom>
          <a:noFill/>
          <a:ln>
            <a:noFill/>
          </a:ln>
        </p:spPr>
      </p:pic>
      <p:sp>
        <p:nvSpPr>
          <p:cNvPr id="66" name="Google Shape;66;p2"/>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2</a:t>
            </a:fld>
            <a:endParaRPr/>
          </a:p>
        </p:txBody>
      </p:sp>
      <p:sp>
        <p:nvSpPr>
          <p:cNvPr id="67" name="Google Shape;67;p2"/>
          <p:cNvSpPr txBox="1"/>
          <p:nvPr/>
        </p:nvSpPr>
        <p:spPr>
          <a:xfrm>
            <a:off x="0" y="8373827"/>
            <a:ext cx="24384000" cy="3177900"/>
          </a:xfrm>
          <a:prstGeom prst="rect">
            <a:avLst/>
          </a:prstGeom>
          <a:noFill/>
          <a:ln>
            <a:noFill/>
          </a:ln>
        </p:spPr>
        <p:txBody>
          <a:bodyPr spcFirstLastPara="1" wrap="square" lIns="71425" tIns="71425" rIns="71425" bIns="71425" anchor="ctr" anchorCtr="0">
            <a:spAutoFit/>
          </a:bodyPr>
          <a:lstStyle/>
          <a:p>
            <a:pPr marL="0" marR="0" lvl="0" indent="0" algn="ctr" rtl="0">
              <a:lnSpc>
                <a:spcPct val="187500"/>
              </a:lnSpc>
              <a:spcBef>
                <a:spcPts val="0"/>
              </a:spcBef>
              <a:spcAft>
                <a:spcPts val="0"/>
              </a:spcAft>
              <a:buClr>
                <a:srgbClr val="262625"/>
              </a:buClr>
              <a:buSzPts val="4800"/>
              <a:buFont typeface="Work Sans"/>
              <a:buNone/>
            </a:pPr>
            <a:r>
              <a:rPr lang="es-ES" sz="4400" b="0" i="0" u="none" strike="noStrike" cap="none">
                <a:solidFill>
                  <a:srgbClr val="262625"/>
                </a:solidFill>
                <a:latin typeface="Work Sans"/>
                <a:ea typeface="Work Sans"/>
                <a:cs typeface="Work Sans"/>
                <a:sym typeface="Work Sans"/>
              </a:rPr>
              <a:t>Nalanda, </a:t>
            </a:r>
            <a:r>
              <a:rPr lang="es-ES" sz="4400">
                <a:solidFill>
                  <a:srgbClr val="262625"/>
                </a:solidFill>
                <a:latin typeface="Work Sans"/>
                <a:ea typeface="Work Sans"/>
                <a:cs typeface="Work Sans"/>
                <a:sym typeface="Work Sans"/>
              </a:rPr>
              <a:t>multinationale espagnole pionnière dans les services en ligne pour le travail</a:t>
            </a:r>
            <a:endParaRPr sz="4400">
              <a:solidFill>
                <a:srgbClr val="262625"/>
              </a:solidFill>
              <a:latin typeface="Work Sans"/>
              <a:ea typeface="Work Sans"/>
              <a:cs typeface="Work Sans"/>
              <a:sym typeface="Work Sans"/>
            </a:endParaRPr>
          </a:p>
          <a:p>
            <a:pPr marL="0" marR="0" lvl="0" indent="0" algn="ctr" rtl="0">
              <a:lnSpc>
                <a:spcPct val="321428"/>
              </a:lnSpc>
              <a:spcBef>
                <a:spcPts val="0"/>
              </a:spcBef>
              <a:spcAft>
                <a:spcPts val="0"/>
              </a:spcAft>
              <a:buClr>
                <a:srgbClr val="262625"/>
              </a:buClr>
              <a:buSzPts val="2800"/>
              <a:buFont typeface="Work Sans"/>
              <a:buNone/>
            </a:pPr>
            <a:r>
              <a:rPr lang="es-ES" sz="2800">
                <a:solidFill>
                  <a:srgbClr val="262625"/>
                </a:solidFill>
                <a:latin typeface="Work Sans"/>
                <a:ea typeface="Work Sans"/>
                <a:cs typeface="Work Sans"/>
                <a:sym typeface="Work Sans"/>
              </a:rPr>
              <a:t>Fondée en 2000</a:t>
            </a:r>
            <a:endParaRPr sz="2800" b="1" i="0" u="none" strike="noStrike" cap="none">
              <a:solidFill>
                <a:srgbClr val="000000"/>
              </a:solidFill>
              <a:latin typeface="Work Sans"/>
              <a:ea typeface="Work Sans"/>
              <a:cs typeface="Work Sans"/>
              <a:sym typeface="Work Sans"/>
            </a:endParaRPr>
          </a:p>
        </p:txBody>
      </p:sp>
      <p:cxnSp>
        <p:nvCxnSpPr>
          <p:cNvPr id="68" name="Google Shape;68;p2"/>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67"/>
        <p:cNvGrpSpPr/>
        <p:nvPr/>
      </p:nvGrpSpPr>
      <p:grpSpPr>
        <a:xfrm>
          <a:off x="0" y="0"/>
          <a:ext cx="0" cy="0"/>
          <a:chOff x="0" y="0"/>
          <a:chExt cx="0" cy="0"/>
        </a:xfrm>
      </p:grpSpPr>
      <p:pic>
        <p:nvPicPr>
          <p:cNvPr id="368" name="Google Shape;368;p22"/>
          <p:cNvPicPr preferRelativeResize="0"/>
          <p:nvPr/>
        </p:nvPicPr>
        <p:blipFill rotWithShape="1">
          <a:blip r:embed="rId3">
            <a:alphaModFix/>
          </a:blip>
          <a:srcRect/>
          <a:stretch/>
        </p:blipFill>
        <p:spPr>
          <a:xfrm>
            <a:off x="8524132" y="2491063"/>
            <a:ext cx="15106650" cy="9424280"/>
          </a:xfrm>
          <a:prstGeom prst="rect">
            <a:avLst/>
          </a:prstGeom>
          <a:noFill/>
          <a:ln>
            <a:noFill/>
          </a:ln>
        </p:spPr>
      </p:pic>
      <p:cxnSp>
        <p:nvCxnSpPr>
          <p:cNvPr id="369" name="Google Shape;369;p22"/>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70" name="Google Shape;370;p22"/>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20</a:t>
            </a:fld>
            <a:endParaRPr sz="2200" b="0" i="0" u="none" strike="noStrike" cap="none">
              <a:solidFill>
                <a:srgbClr val="A7AAAC"/>
              </a:solidFill>
              <a:latin typeface="Arial"/>
              <a:ea typeface="Arial"/>
              <a:cs typeface="Arial"/>
              <a:sym typeface="Arial"/>
            </a:endParaRPr>
          </a:p>
        </p:txBody>
      </p:sp>
      <p:sp>
        <p:nvSpPr>
          <p:cNvPr id="371" name="Google Shape;371;p22"/>
          <p:cNvSpPr txBox="1"/>
          <p:nvPr/>
        </p:nvSpPr>
        <p:spPr>
          <a:xfrm>
            <a:off x="664812" y="451899"/>
            <a:ext cx="17907146"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Formation pour tous dans le cadre du service</a:t>
            </a:r>
            <a:endParaRPr sz="4800">
              <a:solidFill>
                <a:srgbClr val="262625"/>
              </a:solidFill>
              <a:latin typeface="Work Sans SemiBold"/>
              <a:ea typeface="Work Sans SemiBold"/>
              <a:cs typeface="Work Sans SemiBold"/>
              <a:sym typeface="Work Sans SemiBold"/>
            </a:endParaRPr>
          </a:p>
        </p:txBody>
      </p:sp>
      <p:sp>
        <p:nvSpPr>
          <p:cNvPr id="372" name="Google Shape;372;p22"/>
          <p:cNvSpPr txBox="1"/>
          <p:nvPr/>
        </p:nvSpPr>
        <p:spPr>
          <a:xfrm>
            <a:off x="8498320" y="11917330"/>
            <a:ext cx="15123679" cy="485004"/>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Exemple réel de webinaire de formation</a:t>
            </a:r>
            <a:endParaRPr sz="2000" b="0" i="0" u="none" strike="noStrike" cap="none">
              <a:solidFill>
                <a:srgbClr val="A5A5A5"/>
              </a:solidFill>
              <a:latin typeface="Work Sans"/>
              <a:ea typeface="Work Sans"/>
              <a:cs typeface="Work Sans"/>
              <a:sym typeface="Work Sans"/>
            </a:endParaRPr>
          </a:p>
        </p:txBody>
      </p:sp>
      <p:sp>
        <p:nvSpPr>
          <p:cNvPr id="373" name="Google Shape;373;p22"/>
          <p:cNvSpPr txBox="1"/>
          <p:nvPr/>
        </p:nvSpPr>
        <p:spPr>
          <a:xfrm>
            <a:off x="803357" y="3682707"/>
            <a:ext cx="6982898" cy="5486757"/>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Notre obsession est de faire en sorte que toutes les parties bénéficient de toutes les fonctionnalités de Gestiona.</a:t>
            </a:r>
            <a:endParaRPr sz="2400">
              <a:solidFill>
                <a:srgbClr val="262625"/>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Nous formons les deux réunions en personne sur site, par le biais de systèmes d’entraide, de webinaires et de téléphone.</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La formation est essentielle au succès de tous et nous l'incluons toujours dans nos services sans frais supplémentaires pour aucune des parties.</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374" name="Google Shape;374;p22"/>
          <p:cNvSpPr txBox="1"/>
          <p:nvPr/>
        </p:nvSpPr>
        <p:spPr>
          <a:xfrm>
            <a:off x="803357" y="2157669"/>
            <a:ext cx="7416672" cy="1138388"/>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Formation en face à face, en ligne et par téléphone</a:t>
            </a:r>
            <a:endParaRPr sz="2800" b="0" i="0" u="none" strike="noStrike" cap="none">
              <a:solidFill>
                <a:srgbClr val="FF5000"/>
              </a:solidFill>
              <a:latin typeface="Work Sans SemiBold"/>
              <a:ea typeface="Work Sans SemiBold"/>
              <a:cs typeface="Work Sans SemiBold"/>
              <a:sym typeface="Work Sans SemiBold"/>
            </a:endParaRPr>
          </a:p>
        </p:txBody>
      </p:sp>
      <p:sp>
        <p:nvSpPr>
          <p:cNvPr id="375" name="Google Shape;375;p22"/>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376" name="Google Shape;376;p22"/>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377" name="Google Shape;377;p22"/>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5000"/>
        </a:solidFill>
        <a:effectLst/>
      </p:bgPr>
    </p:bg>
    <p:spTree>
      <p:nvGrpSpPr>
        <p:cNvPr id="1" name="Shape 381"/>
        <p:cNvGrpSpPr/>
        <p:nvPr/>
      </p:nvGrpSpPr>
      <p:grpSpPr>
        <a:xfrm>
          <a:off x="0" y="0"/>
          <a:ext cx="0" cy="0"/>
          <a:chOff x="0" y="0"/>
          <a:chExt cx="0" cy="0"/>
        </a:xfrm>
      </p:grpSpPr>
      <p:sp>
        <p:nvSpPr>
          <p:cNvPr id="382" name="Google Shape;382;p23"/>
          <p:cNvSpPr txBox="1"/>
          <p:nvPr/>
        </p:nvSpPr>
        <p:spPr>
          <a:xfrm>
            <a:off x="6685696" y="5171090"/>
            <a:ext cx="11012630" cy="1298431"/>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9000"/>
              <a:buFont typeface="Work Sans ExtraLight"/>
              <a:buNone/>
            </a:pPr>
            <a:r>
              <a:rPr lang="es-ES" sz="9000">
                <a:solidFill>
                  <a:srgbClr val="262625"/>
                </a:solidFill>
                <a:latin typeface="Work Sans ExtraLight"/>
                <a:ea typeface="Work Sans ExtraLight"/>
                <a:cs typeface="Work Sans ExtraLight"/>
                <a:sym typeface="Work Sans ExtraLight"/>
              </a:rPr>
              <a:t>Contrôle d'accès</a:t>
            </a:r>
            <a:endParaRPr sz="9000">
              <a:solidFill>
                <a:srgbClr val="262625"/>
              </a:solidFill>
              <a:latin typeface="Work Sans ExtraLight"/>
              <a:ea typeface="Work Sans ExtraLight"/>
              <a:cs typeface="Work Sans ExtraLight"/>
              <a:sym typeface="Work Sans ExtraLight"/>
            </a:endParaRPr>
          </a:p>
        </p:txBody>
      </p:sp>
      <p:pic>
        <p:nvPicPr>
          <p:cNvPr id="383" name="Google Shape;383;p23" descr="pasted-image.pdf"/>
          <p:cNvPicPr preferRelativeResize="0"/>
          <p:nvPr/>
        </p:nvPicPr>
        <p:blipFill rotWithShape="1">
          <a:blip r:embed="rId3">
            <a:alphaModFix/>
          </a:blip>
          <a:srcRect/>
          <a:stretch/>
        </p:blipFill>
        <p:spPr>
          <a:xfrm>
            <a:off x="11496108" y="3668219"/>
            <a:ext cx="924264" cy="924254"/>
          </a:xfrm>
          <a:prstGeom prst="rect">
            <a:avLst/>
          </a:prstGeom>
          <a:noFill/>
          <a:ln>
            <a:noFill/>
          </a:ln>
        </p:spPr>
      </p:pic>
      <p:sp>
        <p:nvSpPr>
          <p:cNvPr id="384" name="Google Shape;384;p23"/>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21</a:t>
            </a:fld>
            <a:endParaRPr/>
          </a:p>
        </p:txBody>
      </p:sp>
      <p:sp>
        <p:nvSpPr>
          <p:cNvPr id="385" name="Google Shape;385;p23"/>
          <p:cNvSpPr txBox="1"/>
          <p:nvPr/>
        </p:nvSpPr>
        <p:spPr>
          <a:xfrm>
            <a:off x="0" y="8343239"/>
            <a:ext cx="24383998" cy="2452593"/>
          </a:xfrm>
          <a:prstGeom prst="rect">
            <a:avLst/>
          </a:prstGeom>
          <a:noFill/>
          <a:ln>
            <a:noFill/>
          </a:ln>
        </p:spPr>
        <p:txBody>
          <a:bodyPr spcFirstLastPara="1" wrap="square" lIns="71425" tIns="71425" rIns="71425" bIns="71425" anchor="ctr" anchorCtr="0">
            <a:spAutoFit/>
          </a:bodyPr>
          <a:lstStyle/>
          <a:p>
            <a:pPr marL="0" marR="0" lvl="0" indent="0" algn="ctr" rtl="0">
              <a:lnSpc>
                <a:spcPct val="187500"/>
              </a:lnSpc>
              <a:spcBef>
                <a:spcPts val="0"/>
              </a:spcBef>
              <a:spcAft>
                <a:spcPts val="0"/>
              </a:spcAft>
              <a:buClr>
                <a:srgbClr val="262625"/>
              </a:buClr>
              <a:buSzPts val="4800"/>
              <a:buFont typeface="Work Sans SemiBold"/>
              <a:buNone/>
            </a:pPr>
            <a:r>
              <a:rPr lang="es-ES" sz="4800">
                <a:solidFill>
                  <a:srgbClr val="262625"/>
                </a:solidFill>
                <a:latin typeface="Work Sans SemiBold"/>
                <a:ea typeface="Work Sans SemiBold"/>
                <a:cs typeface="Work Sans SemiBold"/>
                <a:sym typeface="Work Sans SemiBold"/>
              </a:rPr>
              <a:t>Gestiona s’intègre au contrôle d’accès afin que seul l’accès éligible</a:t>
            </a:r>
            <a:endParaRPr/>
          </a:p>
          <a:p>
            <a:pPr marL="0" marR="0" lvl="0" indent="0" algn="ctr" rtl="0">
              <a:lnSpc>
                <a:spcPct val="321428"/>
              </a:lnSpc>
              <a:spcBef>
                <a:spcPts val="0"/>
              </a:spcBef>
              <a:spcAft>
                <a:spcPts val="0"/>
              </a:spcAft>
              <a:buClr>
                <a:srgbClr val="262625"/>
              </a:buClr>
              <a:buSzPts val="2800"/>
              <a:buFont typeface="Work Sans SemiBold"/>
              <a:buNone/>
            </a:pPr>
            <a:r>
              <a:rPr lang="es-ES" sz="2500">
                <a:solidFill>
                  <a:srgbClr val="262625"/>
                </a:solidFill>
                <a:latin typeface="Work Sans SemiBold"/>
                <a:ea typeface="Work Sans SemiBold"/>
                <a:cs typeface="Work Sans SemiBold"/>
                <a:sym typeface="Work Sans SemiBold"/>
              </a:rPr>
              <a:t>Tourniquets, moulins, pistolets laser, téléphones intelligents, barrières intelligentes: tout ouvre la voie en fonction de l'aptitude au documentaire</a:t>
            </a:r>
            <a:endParaRPr sz="2500" b="1" i="0" u="none" strike="noStrike" cap="none">
              <a:solidFill>
                <a:srgbClr val="000000"/>
              </a:solidFill>
              <a:latin typeface="Work Sans SemiBold"/>
              <a:ea typeface="Work Sans SemiBold"/>
              <a:cs typeface="Work Sans SemiBold"/>
              <a:sym typeface="Work Sans SemiBold"/>
            </a:endParaRPr>
          </a:p>
        </p:txBody>
      </p:sp>
      <p:cxnSp>
        <p:nvCxnSpPr>
          <p:cNvPr id="386" name="Google Shape;386;p23"/>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390"/>
        <p:cNvGrpSpPr/>
        <p:nvPr/>
      </p:nvGrpSpPr>
      <p:grpSpPr>
        <a:xfrm>
          <a:off x="0" y="0"/>
          <a:ext cx="0" cy="0"/>
          <a:chOff x="0" y="0"/>
          <a:chExt cx="0" cy="0"/>
        </a:xfrm>
      </p:grpSpPr>
      <p:pic>
        <p:nvPicPr>
          <p:cNvPr id="391" name="Google Shape;391;p24"/>
          <p:cNvPicPr preferRelativeResize="0"/>
          <p:nvPr/>
        </p:nvPicPr>
        <p:blipFill rotWithShape="1">
          <a:blip r:embed="rId3">
            <a:alphaModFix/>
          </a:blip>
          <a:srcRect/>
          <a:stretch/>
        </p:blipFill>
        <p:spPr>
          <a:xfrm>
            <a:off x="8366243" y="2535730"/>
            <a:ext cx="15246552" cy="9347806"/>
          </a:xfrm>
          <a:prstGeom prst="rect">
            <a:avLst/>
          </a:prstGeom>
          <a:noFill/>
          <a:ln>
            <a:noFill/>
          </a:ln>
        </p:spPr>
      </p:pic>
      <p:cxnSp>
        <p:nvCxnSpPr>
          <p:cNvPr id="392" name="Google Shape;392;p24"/>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393" name="Google Shape;393;p24"/>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22</a:t>
            </a:fld>
            <a:endParaRPr sz="2200" b="0" i="0" u="none" strike="noStrike" cap="none">
              <a:solidFill>
                <a:srgbClr val="A7AAAC"/>
              </a:solidFill>
              <a:latin typeface="Arial"/>
              <a:ea typeface="Arial"/>
              <a:cs typeface="Arial"/>
              <a:sym typeface="Arial"/>
            </a:endParaRPr>
          </a:p>
        </p:txBody>
      </p:sp>
      <p:sp>
        <p:nvSpPr>
          <p:cNvPr id="394" name="Google Shape;394;p24"/>
          <p:cNvSpPr txBox="1"/>
          <p:nvPr/>
        </p:nvSpPr>
        <p:spPr>
          <a:xfrm>
            <a:off x="664812" y="451899"/>
            <a:ext cx="13742545"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Intégré avec</a:t>
            </a:r>
            <a:r>
              <a:rPr lang="es-ES" sz="4800" b="0" i="0" u="none" strike="noStrike" cap="none">
                <a:solidFill>
                  <a:srgbClr val="262625"/>
                </a:solidFill>
                <a:latin typeface="Work Sans SemiBold"/>
                <a:ea typeface="Work Sans SemiBold"/>
                <a:cs typeface="Work Sans SemiBold"/>
                <a:sym typeface="Work Sans SemiBold"/>
              </a:rPr>
              <a:t> ‘Gestiona’</a:t>
            </a:r>
            <a:endParaRPr sz="4800" b="1" i="0" u="none" strike="noStrike" cap="none">
              <a:solidFill>
                <a:srgbClr val="262625"/>
              </a:solidFill>
              <a:latin typeface="Work Sans SemiBold"/>
              <a:ea typeface="Work Sans SemiBold"/>
              <a:cs typeface="Work Sans SemiBold"/>
              <a:sym typeface="Work Sans SemiBold"/>
            </a:endParaRPr>
          </a:p>
        </p:txBody>
      </p:sp>
      <p:sp>
        <p:nvSpPr>
          <p:cNvPr id="395" name="Google Shape;395;p24"/>
          <p:cNvSpPr txBox="1"/>
          <p:nvPr/>
        </p:nvSpPr>
        <p:spPr>
          <a:xfrm>
            <a:off x="8498320" y="11768155"/>
            <a:ext cx="15123679" cy="783355"/>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1800"/>
              <a:buFont typeface="Work Sans"/>
              <a:buNone/>
            </a:pPr>
            <a:r>
              <a:rPr lang="es-ES" sz="1800">
                <a:solidFill>
                  <a:srgbClr val="A5A5A5"/>
                </a:solidFill>
                <a:latin typeface="Work Sans"/>
                <a:ea typeface="Work Sans"/>
                <a:cs typeface="Work Sans"/>
                <a:sym typeface="Work Sans"/>
              </a:rPr>
              <a:t>Carte royale émise par Gestiona à un ouvrier. D'autres identifiants officiels comprenant des codes / puces pourraient également être lus</a:t>
            </a:r>
            <a:endParaRPr sz="1800" b="0" i="0" u="none" strike="noStrike" cap="none">
              <a:solidFill>
                <a:srgbClr val="A5A5A5"/>
              </a:solidFill>
              <a:latin typeface="Work Sans"/>
              <a:ea typeface="Work Sans"/>
              <a:cs typeface="Work Sans"/>
              <a:sym typeface="Work Sans"/>
            </a:endParaRPr>
          </a:p>
        </p:txBody>
      </p:sp>
      <p:sp>
        <p:nvSpPr>
          <p:cNvPr id="396" name="Google Shape;396;p24"/>
          <p:cNvSpPr txBox="1"/>
          <p:nvPr/>
        </p:nvSpPr>
        <p:spPr>
          <a:xfrm>
            <a:off x="803357" y="3682707"/>
            <a:ext cx="6982898" cy="4717316"/>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Gestiona se connecte via différents éléments physiques qui contrôlent l'accès, fournissant des informations en temps réel sur l'aptitude des travailleurs des machines et des véhicules</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Selon la définition de la matrice documentaire et les critères du client, certains documents critiques non valides empêcheront l'accès aux ressources qui seront considérées comme étant impropres.</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397" name="Google Shape;397;p24"/>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Accès selon le documentaire apt</a:t>
            </a:r>
            <a:endParaRPr sz="2800" b="0" i="0" u="none" strike="noStrike" cap="none">
              <a:solidFill>
                <a:srgbClr val="FF5000"/>
              </a:solidFill>
              <a:latin typeface="Work Sans SemiBold"/>
              <a:ea typeface="Work Sans SemiBold"/>
              <a:cs typeface="Work Sans SemiBold"/>
              <a:sym typeface="Work Sans SemiBold"/>
            </a:endParaRPr>
          </a:p>
        </p:txBody>
      </p:sp>
      <p:sp>
        <p:nvSpPr>
          <p:cNvPr id="398" name="Google Shape;398;p24"/>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399" name="Google Shape;399;p24"/>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400" name="Google Shape;400;p24"/>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404"/>
        <p:cNvGrpSpPr/>
        <p:nvPr/>
      </p:nvGrpSpPr>
      <p:grpSpPr>
        <a:xfrm>
          <a:off x="0" y="0"/>
          <a:ext cx="0" cy="0"/>
          <a:chOff x="0" y="0"/>
          <a:chExt cx="0" cy="0"/>
        </a:xfrm>
      </p:grpSpPr>
      <p:pic>
        <p:nvPicPr>
          <p:cNvPr id="405" name="Google Shape;405;p25"/>
          <p:cNvPicPr preferRelativeResize="0"/>
          <p:nvPr/>
        </p:nvPicPr>
        <p:blipFill rotWithShape="1">
          <a:blip r:embed="rId3">
            <a:alphaModFix/>
          </a:blip>
          <a:srcRect/>
          <a:stretch/>
        </p:blipFill>
        <p:spPr>
          <a:xfrm>
            <a:off x="8375447" y="2572841"/>
            <a:ext cx="15237348" cy="9342501"/>
          </a:xfrm>
          <a:prstGeom prst="rect">
            <a:avLst/>
          </a:prstGeom>
          <a:noFill/>
          <a:ln>
            <a:noFill/>
          </a:ln>
        </p:spPr>
      </p:pic>
      <p:cxnSp>
        <p:nvCxnSpPr>
          <p:cNvPr id="406" name="Google Shape;406;p25"/>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07" name="Google Shape;407;p25"/>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23</a:t>
            </a:fld>
            <a:endParaRPr sz="2200" b="0" i="0" u="none" strike="noStrike" cap="none">
              <a:solidFill>
                <a:srgbClr val="A7AAAC"/>
              </a:solidFill>
              <a:latin typeface="Arial"/>
              <a:ea typeface="Arial"/>
              <a:cs typeface="Arial"/>
              <a:sym typeface="Arial"/>
            </a:endParaRPr>
          </a:p>
        </p:txBody>
      </p:sp>
      <p:sp>
        <p:nvSpPr>
          <p:cNvPr id="408" name="Google Shape;408;p25"/>
          <p:cNvSpPr txBox="1"/>
          <p:nvPr/>
        </p:nvSpPr>
        <p:spPr>
          <a:xfrm flipH="1">
            <a:off x="803356" y="578023"/>
            <a:ext cx="19250381"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Revue documentaire préalable</a:t>
            </a:r>
            <a:endParaRPr sz="4800">
              <a:solidFill>
                <a:srgbClr val="262625"/>
              </a:solidFill>
              <a:latin typeface="Work Sans SemiBold"/>
              <a:ea typeface="Work Sans SemiBold"/>
              <a:cs typeface="Work Sans SemiBold"/>
              <a:sym typeface="Work Sans SemiBold"/>
            </a:endParaRPr>
          </a:p>
        </p:txBody>
      </p:sp>
      <p:sp>
        <p:nvSpPr>
          <p:cNvPr id="409" name="Google Shape;409;p25"/>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Véritable processus de validation dans l'un des travaux de nos entreprises de construction clients</a:t>
            </a:r>
            <a:endParaRPr sz="2000" b="0" i="0" u="none" strike="noStrike" cap="none">
              <a:solidFill>
                <a:srgbClr val="A5A5A5"/>
              </a:solidFill>
              <a:latin typeface="Work Sans"/>
              <a:ea typeface="Work Sans"/>
              <a:cs typeface="Work Sans"/>
              <a:sym typeface="Work Sans"/>
            </a:endParaRPr>
          </a:p>
        </p:txBody>
      </p:sp>
      <p:sp>
        <p:nvSpPr>
          <p:cNvPr id="410" name="Google Shape;410;p25"/>
          <p:cNvSpPr txBox="1"/>
          <p:nvPr/>
        </p:nvSpPr>
        <p:spPr>
          <a:xfrm>
            <a:off x="803357" y="3682707"/>
            <a:ext cx="6982898" cy="3947875"/>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Nos documentalistes experts réclament, vérifient et valident toute la documentation des sous-traitants et du personnel en visite, ce qui libère le travail des coûts et du temps administratifs.</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Une fois que la documentation critique est correcte, l’accréditation du personnel concerné est effectuée.</a:t>
            </a:r>
            <a:endParaRPr sz="2400">
              <a:solidFill>
                <a:srgbClr val="262625"/>
              </a:solidFill>
              <a:latin typeface="Work Sans"/>
              <a:ea typeface="Work Sans"/>
              <a:cs typeface="Work Sans"/>
              <a:sym typeface="Work Sans"/>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411" name="Google Shape;411;p25"/>
          <p:cNvSpPr txBox="1"/>
          <p:nvPr/>
        </p:nvSpPr>
        <p:spPr>
          <a:xfrm>
            <a:off x="803357" y="2157669"/>
            <a:ext cx="7416672" cy="1138388"/>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Revue documentaire selon les critères du travail</a:t>
            </a:r>
            <a:endParaRPr sz="2800" b="0" i="0" u="none" strike="noStrike" cap="none">
              <a:solidFill>
                <a:srgbClr val="FF5000"/>
              </a:solidFill>
              <a:latin typeface="Work Sans SemiBold"/>
              <a:ea typeface="Work Sans SemiBold"/>
              <a:cs typeface="Work Sans SemiBold"/>
              <a:sym typeface="Work Sans SemiBold"/>
            </a:endParaRPr>
          </a:p>
        </p:txBody>
      </p:sp>
      <p:sp>
        <p:nvSpPr>
          <p:cNvPr id="412" name="Google Shape;412;p25"/>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pic>
        <p:nvPicPr>
          <p:cNvPr id="413" name="Google Shape;413;p25"/>
          <p:cNvPicPr preferRelativeResize="0"/>
          <p:nvPr/>
        </p:nvPicPr>
        <p:blipFill rotWithShape="1">
          <a:blip r:embed="rId4">
            <a:alphaModFix/>
          </a:blip>
          <a:srcRect/>
          <a:stretch/>
        </p:blipFill>
        <p:spPr>
          <a:xfrm>
            <a:off x="8375447" y="2572841"/>
            <a:ext cx="15255335" cy="9342502"/>
          </a:xfrm>
          <a:prstGeom prst="rect">
            <a:avLst/>
          </a:prstGeom>
          <a:noFill/>
          <a:ln>
            <a:noFill/>
          </a:ln>
          <a:effectLst>
            <a:outerShdw blurRad="292100" dist="139700" dir="2700000" algn="tl" rotWithShape="0">
              <a:srgbClr val="333333">
                <a:alpha val="64705"/>
              </a:srgbClr>
            </a:outerShdw>
          </a:effectLst>
        </p:spPr>
      </p:pic>
      <p:sp>
        <p:nvSpPr>
          <p:cNvPr id="414" name="Google Shape;414;p25"/>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415" name="Google Shape;415;p25"/>
          <p:cNvPicPr preferRelativeResize="0"/>
          <p:nvPr/>
        </p:nvPicPr>
        <p:blipFill rotWithShape="1">
          <a:blip r:embed="rId5">
            <a:alphaModFix/>
          </a:blip>
          <a:srcRect/>
          <a:stretch/>
        </p:blipFill>
        <p:spPr>
          <a:xfrm>
            <a:off x="20488923" y="160872"/>
            <a:ext cx="3777844" cy="1064829"/>
          </a:xfrm>
          <a:prstGeom prst="rect">
            <a:avLst/>
          </a:prstGeom>
          <a:noFill/>
          <a:ln>
            <a:noFill/>
          </a:ln>
        </p:spPr>
      </p:pic>
      <p:pic>
        <p:nvPicPr>
          <p:cNvPr id="13"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419"/>
        <p:cNvGrpSpPr/>
        <p:nvPr/>
      </p:nvGrpSpPr>
      <p:grpSpPr>
        <a:xfrm>
          <a:off x="0" y="0"/>
          <a:ext cx="0" cy="0"/>
          <a:chOff x="0" y="0"/>
          <a:chExt cx="0" cy="0"/>
        </a:xfrm>
      </p:grpSpPr>
      <p:pic>
        <p:nvPicPr>
          <p:cNvPr id="420" name="Google Shape;420;p26"/>
          <p:cNvPicPr preferRelativeResize="0"/>
          <p:nvPr/>
        </p:nvPicPr>
        <p:blipFill rotWithShape="1">
          <a:blip r:embed="rId3">
            <a:alphaModFix/>
          </a:blip>
          <a:srcRect/>
          <a:stretch/>
        </p:blipFill>
        <p:spPr>
          <a:xfrm>
            <a:off x="8375447" y="2572841"/>
            <a:ext cx="15237348" cy="9342501"/>
          </a:xfrm>
          <a:prstGeom prst="rect">
            <a:avLst/>
          </a:prstGeom>
          <a:noFill/>
          <a:ln>
            <a:noFill/>
          </a:ln>
        </p:spPr>
      </p:pic>
      <p:cxnSp>
        <p:nvCxnSpPr>
          <p:cNvPr id="421" name="Google Shape;421;p26"/>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22" name="Google Shape;422;p26"/>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24</a:t>
            </a:fld>
            <a:endParaRPr sz="2200" b="0" i="0" u="none" strike="noStrike" cap="none">
              <a:solidFill>
                <a:srgbClr val="A7AAAC"/>
              </a:solidFill>
              <a:latin typeface="Arial"/>
              <a:ea typeface="Arial"/>
              <a:cs typeface="Arial"/>
              <a:sym typeface="Arial"/>
            </a:endParaRPr>
          </a:p>
        </p:txBody>
      </p:sp>
      <p:sp>
        <p:nvSpPr>
          <p:cNvPr id="423" name="Google Shape;423;p26"/>
          <p:cNvSpPr txBox="1"/>
          <p:nvPr/>
        </p:nvSpPr>
        <p:spPr>
          <a:xfrm>
            <a:off x="664812" y="451899"/>
            <a:ext cx="17025494"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Aptitude documentaire en temps réel</a:t>
            </a:r>
            <a:endParaRPr sz="4800" b="1" i="0" u="none" strike="noStrike" cap="none">
              <a:solidFill>
                <a:srgbClr val="262625"/>
              </a:solidFill>
              <a:latin typeface="Work Sans SemiBold"/>
              <a:ea typeface="Work Sans SemiBold"/>
              <a:cs typeface="Work Sans SemiBold"/>
              <a:sym typeface="Work Sans SemiBold"/>
            </a:endParaRPr>
          </a:p>
        </p:txBody>
      </p:sp>
      <p:sp>
        <p:nvSpPr>
          <p:cNvPr id="424" name="Google Shape;424;p26"/>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Exemple d'une des manières possibles de connaître les aptitudes d'un travailleur en ligne</a:t>
            </a:r>
            <a:endParaRPr sz="2000">
              <a:solidFill>
                <a:srgbClr val="A5A5A5"/>
              </a:solidFill>
              <a:latin typeface="Work Sans"/>
              <a:ea typeface="Work Sans"/>
              <a:cs typeface="Work Sans"/>
              <a:sym typeface="Work Sans"/>
            </a:endParaRPr>
          </a:p>
        </p:txBody>
      </p:sp>
      <p:sp>
        <p:nvSpPr>
          <p:cNvPr id="425" name="Google Shape;425;p26"/>
          <p:cNvSpPr txBox="1"/>
          <p:nvPr/>
        </p:nvSpPr>
        <p:spPr>
          <a:xfrm>
            <a:off x="803357" y="3682707"/>
            <a:ext cx="6982898" cy="7070115"/>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dirty="0">
                <a:solidFill>
                  <a:srgbClr val="262625"/>
                </a:solidFill>
                <a:latin typeface="Work Sans"/>
                <a:ea typeface="Work Sans"/>
                <a:cs typeface="Work Sans"/>
                <a:sym typeface="Work Sans"/>
              </a:rPr>
              <a:t>Que ce </a:t>
            </a:r>
            <a:r>
              <a:rPr lang="es-ES" sz="2400" dirty="0" err="1">
                <a:solidFill>
                  <a:srgbClr val="262625"/>
                </a:solidFill>
                <a:latin typeface="Work Sans"/>
                <a:ea typeface="Work Sans"/>
                <a:cs typeface="Work Sans"/>
                <a:sym typeface="Work Sans"/>
              </a:rPr>
              <a:t>soit</a:t>
            </a:r>
            <a:r>
              <a:rPr lang="es-ES" sz="2400" dirty="0">
                <a:solidFill>
                  <a:srgbClr val="262625"/>
                </a:solidFill>
                <a:latin typeface="Work Sans"/>
                <a:ea typeface="Work Sans"/>
                <a:cs typeface="Work Sans"/>
                <a:sym typeface="Work Sans"/>
              </a:rPr>
              <a:t> par </a:t>
            </a:r>
            <a:r>
              <a:rPr lang="es-ES" sz="2400" dirty="0" err="1">
                <a:solidFill>
                  <a:srgbClr val="262625"/>
                </a:solidFill>
                <a:latin typeface="Work Sans"/>
                <a:ea typeface="Work Sans"/>
                <a:cs typeface="Work Sans"/>
                <a:sym typeface="Work Sans"/>
              </a:rPr>
              <a:t>l’intermédiaire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d’un</a:t>
            </a:r>
            <a:r>
              <a:rPr lang="es-ES" sz="2400" dirty="0">
                <a:solidFill>
                  <a:srgbClr val="262625"/>
                </a:solidFill>
                <a:latin typeface="Work Sans"/>
                <a:ea typeface="Work Sans"/>
                <a:cs typeface="Work Sans"/>
                <a:sym typeface="Work Sans"/>
              </a:rPr>
              <a:t> PC, </a:t>
            </a:r>
            <a:r>
              <a:rPr lang="es-ES" sz="2400" dirty="0" err="1">
                <a:solidFill>
                  <a:srgbClr val="262625"/>
                </a:solidFill>
                <a:latin typeface="Work Sans"/>
                <a:ea typeface="Work Sans"/>
                <a:cs typeface="Work Sans"/>
                <a:sym typeface="Work Sans"/>
              </a:rPr>
              <a:t>d’un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appareil</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mobile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d’un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dispositif</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d’accès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physique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l’accréditation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déclenche</a:t>
            </a:r>
            <a:r>
              <a:rPr lang="es-ES" sz="2400" dirty="0">
                <a:solidFill>
                  <a:srgbClr val="262625"/>
                </a:solidFill>
                <a:latin typeface="Work Sans"/>
                <a:ea typeface="Work Sans"/>
                <a:cs typeface="Work Sans"/>
                <a:sym typeface="Work Sans"/>
              </a:rPr>
              <a:t> un </a:t>
            </a:r>
            <a:r>
              <a:rPr lang="es-ES" sz="2400" dirty="0" err="1">
                <a:solidFill>
                  <a:srgbClr val="262625"/>
                </a:solidFill>
                <a:latin typeface="Work Sans"/>
                <a:ea typeface="Work Sans"/>
                <a:cs typeface="Work Sans"/>
                <a:sym typeface="Work Sans"/>
              </a:rPr>
              <a:t>processus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connexion</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qui</a:t>
            </a:r>
            <a:r>
              <a:rPr lang="es-ES" sz="2400" dirty="0">
                <a:solidFill>
                  <a:srgbClr val="262625"/>
                </a:solidFill>
                <a:latin typeface="Work Sans"/>
                <a:ea typeface="Work Sans"/>
                <a:cs typeface="Work Sans"/>
                <a:sym typeface="Work Sans"/>
              </a:rPr>
              <a:t> consulte </a:t>
            </a:r>
            <a:r>
              <a:rPr lang="es-ES" sz="2400" dirty="0" err="1">
                <a:solidFill>
                  <a:srgbClr val="262625"/>
                </a:solidFill>
                <a:latin typeface="Work Sans"/>
                <a:ea typeface="Work Sans"/>
                <a:cs typeface="Work Sans"/>
                <a:sym typeface="Work Sans"/>
              </a:rPr>
              <a:t>dans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Gérer</a:t>
            </a:r>
            <a:r>
              <a:rPr lang="es-ES" sz="2400" dirty="0">
                <a:solidFill>
                  <a:srgbClr val="262625"/>
                </a:solidFill>
                <a:latin typeface="Work Sans"/>
                <a:ea typeface="Work Sans"/>
                <a:cs typeface="Work Sans"/>
                <a:sym typeface="Work Sans"/>
              </a:rPr>
              <a:t> les aptitudes </a:t>
            </a:r>
            <a:r>
              <a:rPr lang="es-ES" sz="2400" dirty="0" err="1">
                <a:solidFill>
                  <a:srgbClr val="262625"/>
                </a:solidFill>
                <a:latin typeface="Work Sans"/>
                <a:ea typeface="Work Sans"/>
                <a:cs typeface="Work Sans"/>
                <a:sym typeface="Work Sans"/>
              </a:rPr>
              <a:t>possibles</a:t>
            </a:r>
            <a:r>
              <a:rPr lang="es-ES" sz="2400" dirty="0">
                <a:solidFill>
                  <a:srgbClr val="262625"/>
                </a:solidFill>
                <a:latin typeface="Work Sans"/>
                <a:ea typeface="Work Sans"/>
                <a:cs typeface="Work Sans"/>
                <a:sym typeface="Work Sans"/>
              </a:rPr>
              <a:t> de </a:t>
            </a:r>
            <a:r>
              <a:rPr lang="es-ES" sz="2400" dirty="0" err="1">
                <a:solidFill>
                  <a:srgbClr val="262625"/>
                </a:solidFill>
                <a:latin typeface="Work Sans"/>
                <a:ea typeface="Work Sans"/>
                <a:cs typeface="Work Sans"/>
                <a:sym typeface="Work Sans"/>
              </a:rPr>
              <a:t>tout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travailleur</a:t>
            </a:r>
            <a:r>
              <a:rPr lang="es-ES" sz="2400" dirty="0">
                <a:solidFill>
                  <a:srgbClr val="262625"/>
                </a:solidFill>
                <a:latin typeface="Work Sans"/>
                <a:ea typeface="Work Sans"/>
                <a:cs typeface="Work Sans"/>
                <a:sym typeface="Work Sans"/>
              </a:rPr>
              <a:t>, machine </a:t>
            </a:r>
            <a:r>
              <a:rPr lang="es-ES" sz="2400" dirty="0" err="1">
                <a:solidFill>
                  <a:srgbClr val="262625"/>
                </a:solidFill>
                <a:latin typeface="Work Sans"/>
                <a:ea typeface="Work Sans"/>
                <a:cs typeface="Work Sans"/>
                <a:sym typeface="Work Sans"/>
              </a:rPr>
              <a:t>ou</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véhicule</a:t>
            </a:r>
            <a:r>
              <a:rPr lang="es-ES" sz="2400" dirty="0">
                <a:solidFill>
                  <a:srgbClr val="262625"/>
                </a:solidFill>
                <a:latin typeface="Work Sans"/>
                <a:ea typeface="Work Sans"/>
                <a:cs typeface="Work Sans"/>
                <a:sym typeface="Work Sans"/>
              </a:rPr>
              <a:t>, en </a:t>
            </a:r>
            <a:r>
              <a:rPr lang="es-ES" sz="2400" dirty="0" err="1">
                <a:solidFill>
                  <a:srgbClr val="262625"/>
                </a:solidFill>
                <a:latin typeface="Work Sans"/>
                <a:ea typeface="Work Sans"/>
                <a:cs typeface="Work Sans"/>
                <a:sym typeface="Work Sans"/>
              </a:rPr>
              <a:t>retournant</a:t>
            </a:r>
            <a:r>
              <a:rPr lang="es-ES" sz="2400" dirty="0">
                <a:solidFill>
                  <a:srgbClr val="262625"/>
                </a:solidFill>
                <a:latin typeface="Work Sans"/>
                <a:ea typeface="Work Sans"/>
                <a:cs typeface="Work Sans"/>
                <a:sym typeface="Work Sans"/>
              </a:rPr>
              <a:t> un </a:t>
            </a:r>
            <a:r>
              <a:rPr lang="es-ES" sz="2400" dirty="0" err="1">
                <a:solidFill>
                  <a:srgbClr val="262625"/>
                </a:solidFill>
                <a:latin typeface="Work Sans"/>
                <a:ea typeface="Work Sans"/>
                <a:cs typeface="Work Sans"/>
                <a:sym typeface="Work Sans"/>
              </a:rPr>
              <a:t>indicateur</a:t>
            </a:r>
            <a:r>
              <a:rPr lang="es-ES" sz="2400" dirty="0">
                <a:solidFill>
                  <a:srgbClr val="262625"/>
                </a:solidFill>
                <a:latin typeface="Work Sans"/>
                <a:ea typeface="Work Sans"/>
                <a:cs typeface="Work Sans"/>
                <a:sym typeface="Work Sans"/>
              </a:rPr>
              <a:t> en </a:t>
            </a:r>
            <a:r>
              <a:rPr lang="es-ES" sz="2400" dirty="0" err="1">
                <a:solidFill>
                  <a:srgbClr val="262625"/>
                </a:solidFill>
                <a:latin typeface="Work Sans"/>
                <a:ea typeface="Work Sans"/>
                <a:cs typeface="Work Sans"/>
                <a:sym typeface="Work Sans"/>
              </a:rPr>
              <a:t>vert</a:t>
            </a:r>
            <a:r>
              <a:rPr lang="es-ES" sz="2400" dirty="0">
                <a:solidFill>
                  <a:srgbClr val="262625"/>
                </a:solidFill>
                <a:latin typeface="Work Sans"/>
                <a:ea typeface="Work Sans"/>
                <a:cs typeface="Work Sans"/>
                <a:sym typeface="Work Sans"/>
              </a:rPr>
              <a:t> si cela </a:t>
            </a:r>
            <a:r>
              <a:rPr lang="es-ES" sz="2400" dirty="0" err="1">
                <a:solidFill>
                  <a:srgbClr val="262625"/>
                </a:solidFill>
                <a:latin typeface="Work Sans"/>
                <a:ea typeface="Work Sans"/>
                <a:cs typeface="Work Sans"/>
                <a:sym typeface="Work Sans"/>
              </a:rPr>
              <a:t>convient</a:t>
            </a:r>
            <a:r>
              <a:rPr lang="es-ES" sz="2400" dirty="0">
                <a:solidFill>
                  <a:srgbClr val="262625"/>
                </a:solidFill>
                <a:latin typeface="Work Sans"/>
                <a:ea typeface="Work Sans"/>
                <a:cs typeface="Work Sans"/>
                <a:sym typeface="Work Sans"/>
              </a:rPr>
              <a:t> et en </a:t>
            </a:r>
            <a:r>
              <a:rPr lang="es-ES" sz="2400" dirty="0" err="1">
                <a:solidFill>
                  <a:srgbClr val="262625"/>
                </a:solidFill>
                <a:latin typeface="Work Sans"/>
                <a:ea typeface="Work Sans"/>
                <a:cs typeface="Work Sans"/>
                <a:sym typeface="Work Sans"/>
              </a:rPr>
              <a:t>respectant</a:t>
            </a:r>
            <a:r>
              <a:rPr lang="es-ES" sz="2400" dirty="0">
                <a:solidFill>
                  <a:srgbClr val="262625"/>
                </a:solidFill>
                <a:latin typeface="Work Sans"/>
                <a:ea typeface="Work Sans"/>
                <a:cs typeface="Work Sans"/>
                <a:sym typeface="Work Sans"/>
              </a:rPr>
              <a:t> les </a:t>
            </a:r>
            <a:r>
              <a:rPr lang="es-ES" sz="2400" dirty="0" err="1">
                <a:solidFill>
                  <a:srgbClr val="262625"/>
                </a:solidFill>
                <a:latin typeface="Work Sans"/>
                <a:ea typeface="Work Sans"/>
                <a:cs typeface="Work Sans"/>
                <a:sym typeface="Work Sans"/>
              </a:rPr>
              <a:t>capacités</a:t>
            </a:r>
            <a:r>
              <a:rPr lang="es-ES" sz="2400" dirty="0">
                <a:solidFill>
                  <a:srgbClr val="262625"/>
                </a:solidFill>
                <a:latin typeface="Work Sans"/>
                <a:ea typeface="Work Sans"/>
                <a:cs typeface="Work Sans"/>
                <a:sym typeface="Work Sans"/>
              </a:rPr>
              <a:t>. Rouge si ce </a:t>
            </a:r>
            <a:r>
              <a:rPr lang="es-ES" sz="2400" dirty="0" err="1">
                <a:solidFill>
                  <a:srgbClr val="262625"/>
                </a:solidFill>
                <a:latin typeface="Work Sans"/>
                <a:ea typeface="Work Sans"/>
                <a:cs typeface="Work Sans"/>
                <a:sym typeface="Work Sans"/>
              </a:rPr>
              <a:t>n'est</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pas</a:t>
            </a:r>
            <a:r>
              <a:rPr lang="es-ES" sz="2400" dirty="0">
                <a:solidFill>
                  <a:srgbClr val="262625"/>
                </a:solidFill>
                <a:latin typeface="Work Sans"/>
                <a:ea typeface="Work Sans"/>
                <a:cs typeface="Work Sans"/>
                <a:sym typeface="Work Sans"/>
              </a:rPr>
              <a:t>.</a:t>
            </a:r>
            <a:endParaRPr sz="2400">
              <a:solidFill>
                <a:srgbClr val="262625"/>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endParaRPr sz="2400">
              <a:solidFill>
                <a:srgbClr val="262625"/>
              </a:solidFill>
              <a:latin typeface="Work Sans"/>
              <a:ea typeface="Work Sans"/>
              <a:cs typeface="Work Sans"/>
              <a:sym typeface="Work Sans"/>
            </a:endParaRPr>
          </a:p>
          <a:p>
            <a:pPr lvl="0">
              <a:lnSpc>
                <a:spcPct val="125000"/>
              </a:lnSpc>
              <a:buClr>
                <a:srgbClr val="262625"/>
              </a:buClr>
              <a:buSzPts val="2400"/>
            </a:pPr>
            <a:r>
              <a:rPr lang="es-ES" sz="2400" dirty="0">
                <a:solidFill>
                  <a:srgbClr val="262625"/>
                </a:solidFill>
                <a:latin typeface="Work Sans"/>
                <a:ea typeface="Work Sans"/>
                <a:cs typeface="Work Sans"/>
                <a:sym typeface="Work Sans"/>
              </a:rPr>
              <a:t>De plus, en cas </a:t>
            </a:r>
            <a:r>
              <a:rPr lang="es-ES" sz="2400" dirty="0" err="1">
                <a:solidFill>
                  <a:srgbClr val="262625"/>
                </a:solidFill>
                <a:latin typeface="Work Sans"/>
                <a:ea typeface="Work Sans"/>
                <a:cs typeface="Work Sans"/>
                <a:sym typeface="Work Sans"/>
              </a:rPr>
              <a:t>d'irrégularité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dans</a:t>
            </a:r>
            <a:r>
              <a:rPr lang="es-ES" sz="2400" dirty="0">
                <a:solidFill>
                  <a:srgbClr val="262625"/>
                </a:solidFill>
                <a:latin typeface="Work Sans"/>
                <a:ea typeface="Work Sans"/>
                <a:cs typeface="Work Sans"/>
                <a:sym typeface="Work Sans"/>
              </a:rPr>
              <a:t> les </a:t>
            </a:r>
            <a:r>
              <a:rPr lang="es-ES" sz="2400" dirty="0" err="1">
                <a:solidFill>
                  <a:srgbClr val="262625"/>
                </a:solidFill>
                <a:latin typeface="Work Sans"/>
                <a:ea typeface="Work Sans"/>
                <a:cs typeface="Work Sans"/>
                <a:sym typeface="Work Sans"/>
              </a:rPr>
              <a:t>entrées</a:t>
            </a:r>
            <a:r>
              <a:rPr lang="es-ES" sz="2400" dirty="0">
                <a:solidFill>
                  <a:srgbClr val="262625"/>
                </a:solidFill>
                <a:latin typeface="Work Sans"/>
                <a:ea typeface="Work Sans"/>
                <a:cs typeface="Work Sans"/>
                <a:sym typeface="Work Sans"/>
              </a:rPr>
              <a:t> / </a:t>
            </a:r>
            <a:r>
              <a:rPr lang="es-ES" sz="2400" dirty="0" err="1">
                <a:solidFill>
                  <a:srgbClr val="262625"/>
                </a:solidFill>
                <a:latin typeface="Work Sans"/>
                <a:ea typeface="Work Sans"/>
                <a:cs typeface="Work Sans"/>
                <a:sym typeface="Work Sans"/>
              </a:rPr>
              <a:t>sorties</a:t>
            </a:r>
            <a:r>
              <a:rPr lang="es-ES" sz="2400" dirty="0">
                <a:solidFill>
                  <a:srgbClr val="262625"/>
                </a:solidFill>
                <a:latin typeface="Work Sans"/>
                <a:ea typeface="Work Sans"/>
                <a:cs typeface="Work Sans"/>
                <a:sym typeface="Work Sans"/>
              </a:rPr>
              <a:t> </a:t>
            </a:r>
            <a:r>
              <a:rPr lang="es-ES" sz="2400" dirty="0" smtClean="0">
                <a:solidFill>
                  <a:srgbClr val="262625"/>
                </a:solidFill>
                <a:latin typeface="Work Sans"/>
                <a:ea typeface="Work Sans"/>
                <a:cs typeface="Work Sans"/>
                <a:sym typeface="Work Sans"/>
              </a:rPr>
              <a:t>des</a:t>
            </a:r>
            <a:r>
              <a:rPr lang="es-ES" sz="2400" dirty="0" smtClean="0">
                <a:solidFill>
                  <a:srgbClr val="262625"/>
                </a:solidFill>
                <a:latin typeface="Work Sans"/>
                <a:ea typeface="Work Sans"/>
                <a:cs typeface="Work Sans"/>
                <a:sym typeface="Work Sans"/>
              </a:rPr>
              <a:t> </a:t>
            </a:r>
            <a:r>
              <a:rPr lang="es-ES" sz="2400" dirty="0" err="1" smtClean="0">
                <a:solidFill>
                  <a:srgbClr val="262625"/>
                </a:solidFill>
                <a:latin typeface="Work Sans"/>
                <a:ea typeface="Work Sans"/>
                <a:cs typeface="Work Sans"/>
                <a:sym typeface="Work Sans"/>
              </a:rPr>
              <a:t>actifs</a:t>
            </a:r>
            <a:r>
              <a:rPr lang="es-ES" sz="2400" dirty="0" smtClean="0">
                <a:solidFill>
                  <a:srgbClr val="262625"/>
                </a:solidFill>
                <a:latin typeface="Work Sans"/>
                <a:ea typeface="Work Sans"/>
                <a:cs typeface="Work Sans"/>
                <a:sym typeface="Work Sans"/>
              </a:rPr>
              <a:t>, </a:t>
            </a:r>
            <a:r>
              <a:rPr lang="es-ES" sz="2400" dirty="0">
                <a:solidFill>
                  <a:srgbClr val="262625"/>
                </a:solidFill>
                <a:latin typeface="Work Sans"/>
                <a:ea typeface="Work Sans"/>
                <a:cs typeface="Work Sans"/>
                <a:sym typeface="Work Sans"/>
              </a:rPr>
              <a:t>la </a:t>
            </a:r>
            <a:r>
              <a:rPr lang="es-ES" sz="2400" dirty="0" err="1">
                <a:solidFill>
                  <a:srgbClr val="262625"/>
                </a:solidFill>
                <a:latin typeface="Work Sans"/>
                <a:ea typeface="Work Sans"/>
                <a:cs typeface="Work Sans"/>
                <a:sym typeface="Work Sans"/>
              </a:rPr>
              <a:t>plate</a:t>
            </a:r>
            <a:r>
              <a:rPr lang="es-ES" sz="2400" dirty="0">
                <a:solidFill>
                  <a:srgbClr val="262625"/>
                </a:solidFill>
                <a:latin typeface="Work Sans"/>
                <a:ea typeface="Work Sans"/>
                <a:cs typeface="Work Sans"/>
                <a:sym typeface="Work Sans"/>
              </a:rPr>
              <a:t>-forme en </a:t>
            </a:r>
            <a:r>
              <a:rPr lang="es-ES" sz="2400" dirty="0" err="1">
                <a:solidFill>
                  <a:srgbClr val="262625"/>
                </a:solidFill>
                <a:latin typeface="Work Sans"/>
                <a:ea typeface="Work Sans"/>
                <a:cs typeface="Work Sans"/>
                <a:sym typeface="Work Sans"/>
              </a:rPr>
              <a:t>avertit</a:t>
            </a:r>
            <a:r>
              <a:rPr lang="es-ES" sz="2400" dirty="0">
                <a:solidFill>
                  <a:srgbClr val="262625"/>
                </a:solidFill>
                <a:latin typeface="Work Sans"/>
                <a:ea typeface="Work Sans"/>
                <a:cs typeface="Work Sans"/>
                <a:sym typeface="Work Sans"/>
              </a:rPr>
              <a:t> (par </a:t>
            </a:r>
            <a:r>
              <a:rPr lang="es-ES" sz="2400" dirty="0" err="1">
                <a:solidFill>
                  <a:srgbClr val="262625"/>
                </a:solidFill>
                <a:latin typeface="Work Sans"/>
                <a:ea typeface="Work Sans"/>
                <a:cs typeface="Work Sans"/>
                <a:sym typeface="Work Sans"/>
              </a:rPr>
              <a:t>exemple</a:t>
            </a:r>
            <a:r>
              <a:rPr lang="es-ES" sz="2400" dirty="0">
                <a:solidFill>
                  <a:srgbClr val="262625"/>
                </a:solidFill>
                <a:latin typeface="Work Sans"/>
                <a:ea typeface="Work Sans"/>
                <a:cs typeface="Work Sans"/>
                <a:sym typeface="Work Sans"/>
              </a:rPr>
              <a:t>, une </a:t>
            </a:r>
            <a:r>
              <a:rPr lang="es-ES" sz="2400" dirty="0" err="1">
                <a:solidFill>
                  <a:srgbClr val="262625"/>
                </a:solidFill>
                <a:latin typeface="Work Sans"/>
                <a:ea typeface="Work Sans"/>
                <a:cs typeface="Work Sans"/>
                <a:sym typeface="Work Sans"/>
              </a:rPr>
              <a:t>sortie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qui</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n'a</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pas</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enregistré</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d'entrée</a:t>
            </a:r>
            <a:r>
              <a:rPr lang="es-ES" sz="2400" dirty="0">
                <a:solidFill>
                  <a:srgbClr val="262625"/>
                </a:solidFill>
                <a:latin typeface="Work Sans"/>
                <a:ea typeface="Work Sans"/>
                <a:cs typeface="Work Sans"/>
                <a:sym typeface="Work Sans"/>
              </a:rPr>
              <a:t> </a:t>
            </a:r>
            <a:r>
              <a:rPr lang="es-ES" sz="2400" dirty="0" err="1">
                <a:solidFill>
                  <a:srgbClr val="262625"/>
                </a:solidFill>
                <a:latin typeface="Work Sans"/>
                <a:ea typeface="Work Sans"/>
                <a:cs typeface="Work Sans"/>
                <a:sym typeface="Work Sans"/>
              </a:rPr>
              <a:t>précédente</a:t>
            </a:r>
            <a:r>
              <a:rPr lang="es-ES" sz="2400" dirty="0">
                <a:solidFill>
                  <a:srgbClr val="262625"/>
                </a:solidFill>
                <a:latin typeface="Work Sans"/>
                <a:ea typeface="Work Sans"/>
                <a:cs typeface="Work Sans"/>
                <a:sym typeface="Work Sans"/>
              </a:rPr>
              <a:t>).</a:t>
            </a:r>
            <a:endParaRPr sz="2400">
              <a:solidFill>
                <a:srgbClr val="262625"/>
              </a:solidFill>
              <a:latin typeface="Work Sans"/>
              <a:ea typeface="Work Sans"/>
              <a:cs typeface="Work Sans"/>
              <a:sym typeface="Work Sans"/>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426" name="Google Shape;426;p26"/>
          <p:cNvSpPr txBox="1"/>
          <p:nvPr/>
        </p:nvSpPr>
        <p:spPr>
          <a:xfrm>
            <a:off x="803357" y="2157669"/>
            <a:ext cx="7416600" cy="11385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Fitness en ligne depuis n'importe quel appareil en ligne</a:t>
            </a:r>
            <a:endParaRPr sz="2800" b="0" i="0" u="none" strike="noStrike" cap="none">
              <a:solidFill>
                <a:srgbClr val="FF5000"/>
              </a:solidFill>
              <a:latin typeface="Work Sans SemiBold"/>
              <a:ea typeface="Work Sans SemiBold"/>
              <a:cs typeface="Work Sans SemiBold"/>
              <a:sym typeface="Work Sans SemiBold"/>
            </a:endParaRPr>
          </a:p>
        </p:txBody>
      </p:sp>
      <p:sp>
        <p:nvSpPr>
          <p:cNvPr id="427" name="Google Shape;427;p26"/>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pic>
        <p:nvPicPr>
          <p:cNvPr id="428" name="Google Shape;428;p26"/>
          <p:cNvPicPr preferRelativeResize="0"/>
          <p:nvPr/>
        </p:nvPicPr>
        <p:blipFill rotWithShape="1">
          <a:blip r:embed="rId4">
            <a:alphaModFix/>
          </a:blip>
          <a:srcRect/>
          <a:stretch/>
        </p:blipFill>
        <p:spPr>
          <a:xfrm>
            <a:off x="8375447" y="2572841"/>
            <a:ext cx="15255335" cy="9342502"/>
          </a:xfrm>
          <a:prstGeom prst="rect">
            <a:avLst/>
          </a:prstGeom>
          <a:noFill/>
          <a:ln>
            <a:noFill/>
          </a:ln>
        </p:spPr>
      </p:pic>
      <p:pic>
        <p:nvPicPr>
          <p:cNvPr id="429" name="Google Shape;429;p26"/>
          <p:cNvPicPr preferRelativeResize="0"/>
          <p:nvPr/>
        </p:nvPicPr>
        <p:blipFill rotWithShape="1">
          <a:blip r:embed="rId5">
            <a:alphaModFix/>
          </a:blip>
          <a:srcRect/>
          <a:stretch/>
        </p:blipFill>
        <p:spPr>
          <a:xfrm>
            <a:off x="8357459" y="2452239"/>
            <a:ext cx="15338825" cy="9463104"/>
          </a:xfrm>
          <a:prstGeom prst="rect">
            <a:avLst/>
          </a:prstGeom>
          <a:noFill/>
          <a:ln w="9525" cap="flat" cmpd="sng">
            <a:solidFill>
              <a:srgbClr val="FF5000"/>
            </a:solidFill>
            <a:prstDash val="solid"/>
            <a:round/>
            <a:headEnd type="none" w="sm" len="sm"/>
            <a:tailEnd type="none" w="sm" len="sm"/>
          </a:ln>
        </p:spPr>
      </p:pic>
      <p:sp>
        <p:nvSpPr>
          <p:cNvPr id="430" name="Google Shape;430;p26"/>
          <p:cNvSpPr txBox="1"/>
          <p:nvPr/>
        </p:nvSpPr>
        <p:spPr>
          <a:xfrm>
            <a:off x="3138313" y="13135417"/>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431" name="Google Shape;431;p26"/>
          <p:cNvPicPr preferRelativeResize="0"/>
          <p:nvPr/>
        </p:nvPicPr>
        <p:blipFill rotWithShape="1">
          <a:blip r:embed="rId6">
            <a:alphaModFix/>
          </a:blip>
          <a:srcRect/>
          <a:stretch/>
        </p:blipFill>
        <p:spPr>
          <a:xfrm>
            <a:off x="20488923" y="160872"/>
            <a:ext cx="3777844" cy="1064829"/>
          </a:xfrm>
          <a:prstGeom prst="rect">
            <a:avLst/>
          </a:prstGeom>
          <a:noFill/>
          <a:ln>
            <a:noFill/>
          </a:ln>
        </p:spPr>
      </p:pic>
      <p:pic>
        <p:nvPicPr>
          <p:cNvPr id="14" name="Picture 3"/>
          <p:cNvPicPr>
            <a:picLocks noChangeAspect="1" noChangeArrowheads="1"/>
          </p:cNvPicPr>
          <p:nvPr/>
        </p:nvPicPr>
        <p:blipFill>
          <a:blip r:embed="rId7"/>
          <a:srcRect/>
          <a:stretch>
            <a:fillRect/>
          </a:stretch>
        </p:blipFill>
        <p:spPr bwMode="auto">
          <a:xfrm>
            <a:off x="942786" y="12868086"/>
            <a:ext cx="1943847" cy="69423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435"/>
        <p:cNvGrpSpPr/>
        <p:nvPr/>
      </p:nvGrpSpPr>
      <p:grpSpPr>
        <a:xfrm>
          <a:off x="0" y="0"/>
          <a:ext cx="0" cy="0"/>
          <a:chOff x="0" y="0"/>
          <a:chExt cx="0" cy="0"/>
        </a:xfrm>
      </p:grpSpPr>
      <p:pic>
        <p:nvPicPr>
          <p:cNvPr id="436" name="Google Shape;436;p27"/>
          <p:cNvPicPr preferRelativeResize="0"/>
          <p:nvPr/>
        </p:nvPicPr>
        <p:blipFill rotWithShape="1">
          <a:blip r:embed="rId3">
            <a:alphaModFix/>
          </a:blip>
          <a:srcRect/>
          <a:stretch/>
        </p:blipFill>
        <p:spPr>
          <a:xfrm>
            <a:off x="8366242" y="2427016"/>
            <a:ext cx="15360719" cy="9488326"/>
          </a:xfrm>
          <a:prstGeom prst="rect">
            <a:avLst/>
          </a:prstGeom>
          <a:noFill/>
          <a:ln w="9525" cap="flat" cmpd="sng">
            <a:solidFill>
              <a:srgbClr val="FF5000"/>
            </a:solidFill>
            <a:prstDash val="solid"/>
            <a:round/>
            <a:headEnd type="none" w="sm" len="sm"/>
            <a:tailEnd type="none" w="sm" len="sm"/>
          </a:ln>
        </p:spPr>
      </p:pic>
      <p:pic>
        <p:nvPicPr>
          <p:cNvPr id="437" name="Google Shape;437;p27" descr="pasted-image.pdf"/>
          <p:cNvPicPr preferRelativeResize="0"/>
          <p:nvPr/>
        </p:nvPicPr>
        <p:blipFill rotWithShape="1">
          <a:blip r:embed="rId4">
            <a:alphaModFix/>
          </a:blip>
          <a:srcRect/>
          <a:stretch/>
        </p:blipFill>
        <p:spPr>
          <a:xfrm>
            <a:off x="20362017" y="351687"/>
            <a:ext cx="3268765" cy="973026"/>
          </a:xfrm>
          <a:prstGeom prst="rect">
            <a:avLst/>
          </a:prstGeom>
          <a:noFill/>
          <a:ln>
            <a:noFill/>
          </a:ln>
        </p:spPr>
      </p:pic>
      <p:cxnSp>
        <p:nvCxnSpPr>
          <p:cNvPr id="438" name="Google Shape;438;p27"/>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39" name="Google Shape;439;p27"/>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25</a:t>
            </a:fld>
            <a:endParaRPr sz="2200" b="0" i="0" u="none" strike="noStrike" cap="none">
              <a:solidFill>
                <a:srgbClr val="A7AAAC"/>
              </a:solidFill>
              <a:latin typeface="Arial"/>
              <a:ea typeface="Arial"/>
              <a:cs typeface="Arial"/>
              <a:sym typeface="Arial"/>
            </a:endParaRPr>
          </a:p>
        </p:txBody>
      </p:sp>
      <p:sp>
        <p:nvSpPr>
          <p:cNvPr id="440" name="Google Shape;440;p27"/>
          <p:cNvSpPr txBox="1"/>
          <p:nvPr/>
        </p:nvSpPr>
        <p:spPr>
          <a:xfrm>
            <a:off x="664812" y="451899"/>
            <a:ext cx="17025494"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Aptitude documentaire en temps réel</a:t>
            </a:r>
            <a:endParaRPr sz="4800" b="1" i="0" u="none" strike="noStrike" cap="none">
              <a:solidFill>
                <a:srgbClr val="262625"/>
              </a:solidFill>
              <a:latin typeface="Work Sans SemiBold"/>
              <a:ea typeface="Work Sans SemiBold"/>
              <a:cs typeface="Work Sans SemiBold"/>
              <a:sym typeface="Work Sans SemiBold"/>
            </a:endParaRPr>
          </a:p>
        </p:txBody>
      </p:sp>
      <p:sp>
        <p:nvSpPr>
          <p:cNvPr id="441" name="Google Shape;441;p27"/>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Notre département de développement peut adapter presque tous les périphériques d'accès</a:t>
            </a:r>
            <a:endParaRPr sz="2000" b="0" i="0" u="none" strike="noStrike" cap="none">
              <a:solidFill>
                <a:srgbClr val="A5A5A5"/>
              </a:solidFill>
              <a:latin typeface="Work Sans"/>
              <a:ea typeface="Work Sans"/>
              <a:cs typeface="Work Sans"/>
              <a:sym typeface="Work Sans"/>
            </a:endParaRPr>
          </a:p>
        </p:txBody>
      </p:sp>
      <p:sp>
        <p:nvSpPr>
          <p:cNvPr id="442" name="Google Shape;442;p27"/>
          <p:cNvSpPr txBox="1"/>
          <p:nvPr/>
        </p:nvSpPr>
        <p:spPr>
          <a:xfrm>
            <a:off x="803357" y="3682707"/>
            <a:ext cx="6982898" cy="7025640"/>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Nous connectons presque tous les dispositifs d’accès à Gestiona, nous conditionnons l’accès des personnes et des véhicules au Seal Manages Worker ou à la gestion des machines de manière à ce que seuls ceux qui y ont accès aient accès.</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Notre expérience dans des milliers de travaux nous permet de conseiller les travaux sur les meilleurs systèmes d'accès en fonction des budgets, des horaires, des pics d'activité et des temps d'exécution.</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Nous pouvons également diviser différentes zones d'accès en fonction des besoins, par exemple pour accéder à la salle à manger auxiliaire et aux vestiaires de l'ouvrage ou à différentes parties de l'exécution réelle.</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443" name="Google Shape;443;p27"/>
          <p:cNvSpPr txBox="1"/>
          <p:nvPr/>
        </p:nvSpPr>
        <p:spPr>
          <a:xfrm>
            <a:off x="803357" y="2157669"/>
            <a:ext cx="7416672" cy="1138388"/>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Aptitude en ligne depuis n'importe quel appareil en ligne</a:t>
            </a:r>
            <a:endParaRPr sz="2800" b="0" i="0" u="none" strike="noStrike" cap="none">
              <a:solidFill>
                <a:srgbClr val="FF5000"/>
              </a:solidFill>
              <a:latin typeface="Work Sans SemiBold"/>
              <a:ea typeface="Work Sans SemiBold"/>
              <a:cs typeface="Work Sans SemiBold"/>
              <a:sym typeface="Work Sans SemiBold"/>
            </a:endParaRPr>
          </a:p>
        </p:txBody>
      </p:sp>
      <p:sp>
        <p:nvSpPr>
          <p:cNvPr id="444" name="Google Shape;444;p27"/>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445" name="Google Shape;445;p27"/>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449"/>
        <p:cNvGrpSpPr/>
        <p:nvPr/>
      </p:nvGrpSpPr>
      <p:grpSpPr>
        <a:xfrm>
          <a:off x="0" y="0"/>
          <a:ext cx="0" cy="0"/>
          <a:chOff x="0" y="0"/>
          <a:chExt cx="0" cy="0"/>
        </a:xfrm>
      </p:grpSpPr>
      <p:pic>
        <p:nvPicPr>
          <p:cNvPr id="450" name="Google Shape;450;p28"/>
          <p:cNvPicPr preferRelativeResize="0"/>
          <p:nvPr/>
        </p:nvPicPr>
        <p:blipFill rotWithShape="1">
          <a:blip r:embed="rId3">
            <a:alphaModFix/>
          </a:blip>
          <a:srcRect/>
          <a:stretch/>
        </p:blipFill>
        <p:spPr>
          <a:xfrm>
            <a:off x="8366242" y="2427016"/>
            <a:ext cx="15413200" cy="9537974"/>
          </a:xfrm>
          <a:prstGeom prst="rect">
            <a:avLst/>
          </a:prstGeom>
          <a:noFill/>
          <a:ln w="9525" cap="flat" cmpd="sng">
            <a:solidFill>
              <a:srgbClr val="FF5000"/>
            </a:solidFill>
            <a:prstDash val="solid"/>
            <a:round/>
            <a:headEnd type="none" w="sm" len="sm"/>
            <a:tailEnd type="none" w="sm" len="sm"/>
          </a:ln>
        </p:spPr>
      </p:pic>
      <p:cxnSp>
        <p:nvCxnSpPr>
          <p:cNvPr id="451" name="Google Shape;451;p28"/>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52" name="Google Shape;452;p28"/>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26</a:t>
            </a:fld>
            <a:endParaRPr sz="2200" b="0" i="0" u="none" strike="noStrike" cap="none">
              <a:solidFill>
                <a:srgbClr val="A7AAAC"/>
              </a:solidFill>
              <a:latin typeface="Arial"/>
              <a:ea typeface="Arial"/>
              <a:cs typeface="Arial"/>
              <a:sym typeface="Arial"/>
            </a:endParaRPr>
          </a:p>
        </p:txBody>
      </p:sp>
      <p:sp>
        <p:nvSpPr>
          <p:cNvPr id="453" name="Google Shape;453;p28"/>
          <p:cNvSpPr txBox="1"/>
          <p:nvPr/>
        </p:nvSpPr>
        <p:spPr>
          <a:xfrm>
            <a:off x="664812" y="451899"/>
            <a:ext cx="17660284"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Rapports jours et heures travaillées</a:t>
            </a:r>
            <a:endParaRPr sz="4800" b="1" i="0" u="none" strike="noStrike" cap="none">
              <a:solidFill>
                <a:srgbClr val="262625"/>
              </a:solidFill>
              <a:latin typeface="Work Sans SemiBold"/>
              <a:ea typeface="Work Sans SemiBold"/>
              <a:cs typeface="Work Sans SemiBold"/>
              <a:sym typeface="Work Sans SemiBold"/>
            </a:endParaRPr>
          </a:p>
        </p:txBody>
      </p:sp>
      <p:sp>
        <p:nvSpPr>
          <p:cNvPr id="454" name="Google Shape;454;p28"/>
          <p:cNvSpPr txBox="1"/>
          <p:nvPr/>
        </p:nvSpPr>
        <p:spPr>
          <a:xfrm>
            <a:off x="8498320" y="11915343"/>
            <a:ext cx="15123679" cy="488979"/>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b="0" i="0" u="none" strike="noStrike" cap="none">
                <a:solidFill>
                  <a:srgbClr val="A5A5A5"/>
                </a:solidFill>
                <a:latin typeface="Work Sans"/>
                <a:ea typeface="Work Sans"/>
                <a:cs typeface="Work Sans"/>
                <a:sym typeface="Work Sans"/>
              </a:rPr>
              <a:t>Ejemplo real del control de horas de una subcontrata: Online, en Excel o en PDF</a:t>
            </a:r>
            <a:endParaRPr sz="2000" b="0" i="0" u="none" strike="noStrike" cap="none">
              <a:solidFill>
                <a:srgbClr val="A5A5A5"/>
              </a:solidFill>
              <a:latin typeface="Work Sans"/>
              <a:ea typeface="Work Sans"/>
              <a:cs typeface="Work Sans"/>
              <a:sym typeface="Work Sans"/>
            </a:endParaRPr>
          </a:p>
        </p:txBody>
      </p:sp>
      <p:sp>
        <p:nvSpPr>
          <p:cNvPr id="455" name="Google Shape;455;p28"/>
          <p:cNvSpPr txBox="1"/>
          <p:nvPr/>
        </p:nvSpPr>
        <p:spPr>
          <a:xfrm>
            <a:off x="803357" y="3682707"/>
            <a:ext cx="6982898" cy="5102037"/>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L’intégration entre Gestiona et nos dispositifs de contrôle d’accès nous permet d’offrir des rapports par jours, par heures, sur un ou plusieurs / tous les sous-traitants en même temps, par jours, par semaines ou n’importe quelle période, avec ou sans signature, en Excel en PDF ou en ligne, etc.</a:t>
            </a:r>
            <a:endParaRPr/>
          </a:p>
          <a:p>
            <a:pPr marL="0" marR="0" lvl="0" indent="0" algn="l" rtl="0">
              <a:lnSpc>
                <a:spcPct val="125000"/>
              </a:lnSpc>
              <a:spcBef>
                <a:spcPts val="0"/>
              </a:spcBef>
              <a:spcAft>
                <a:spcPts val="0"/>
              </a:spcAft>
              <a:buClr>
                <a:srgbClr val="262625"/>
              </a:buClr>
              <a:buSzPts val="2400"/>
              <a:buFont typeface="Arial"/>
              <a:buNone/>
            </a:pPr>
            <a:endParaRPr sz="2400" b="1" i="0" u="none" strike="noStrike" cap="none">
              <a:solidFill>
                <a:srgbClr val="000000"/>
              </a:solidFill>
              <a:latin typeface="Work Sans"/>
              <a:ea typeface="Work Sans"/>
              <a:cs typeface="Work Sans"/>
              <a:sym typeface="Work Sans"/>
            </a:endParaRPr>
          </a:p>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Notre propre développement, en collaboration avec nos développeurs experts, nous permet de développer tout autre type de rapport adapté au travail.</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456" name="Google Shape;456;p28"/>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Rapports sur mesure du travail</a:t>
            </a:r>
            <a:endParaRPr sz="2800" b="0" i="0" u="none" strike="noStrike" cap="none">
              <a:solidFill>
                <a:srgbClr val="FF5000"/>
              </a:solidFill>
              <a:latin typeface="Work Sans SemiBold"/>
              <a:ea typeface="Work Sans SemiBold"/>
              <a:cs typeface="Work Sans SemiBold"/>
              <a:sym typeface="Work Sans SemiBold"/>
            </a:endParaRPr>
          </a:p>
        </p:txBody>
      </p:sp>
      <p:sp>
        <p:nvSpPr>
          <p:cNvPr id="457" name="Google Shape;457;p28"/>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458" name="Google Shape;458;p28"/>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459" name="Google Shape;459;p28"/>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463"/>
        <p:cNvGrpSpPr/>
        <p:nvPr/>
      </p:nvGrpSpPr>
      <p:grpSpPr>
        <a:xfrm>
          <a:off x="0" y="0"/>
          <a:ext cx="0" cy="0"/>
          <a:chOff x="0" y="0"/>
          <a:chExt cx="0" cy="0"/>
        </a:xfrm>
      </p:grpSpPr>
      <p:pic>
        <p:nvPicPr>
          <p:cNvPr id="464" name="Google Shape;464;p29"/>
          <p:cNvPicPr preferRelativeResize="0"/>
          <p:nvPr/>
        </p:nvPicPr>
        <p:blipFill rotWithShape="1">
          <a:blip r:embed="rId3">
            <a:alphaModFix/>
          </a:blip>
          <a:srcRect/>
          <a:stretch/>
        </p:blipFill>
        <p:spPr>
          <a:xfrm>
            <a:off x="8366242" y="2511037"/>
            <a:ext cx="15413200" cy="9359638"/>
          </a:xfrm>
          <a:prstGeom prst="rect">
            <a:avLst/>
          </a:prstGeom>
          <a:noFill/>
          <a:ln>
            <a:noFill/>
          </a:ln>
          <a:effectLst>
            <a:outerShdw blurRad="292100" dist="139700" dir="2700000" algn="tl" rotWithShape="0">
              <a:srgbClr val="333333">
                <a:alpha val="64705"/>
              </a:srgbClr>
            </a:outerShdw>
          </a:effectLst>
        </p:spPr>
      </p:pic>
      <p:cxnSp>
        <p:nvCxnSpPr>
          <p:cNvPr id="465" name="Google Shape;465;p29"/>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66" name="Google Shape;466;p29"/>
          <p:cNvSpPr txBox="1">
            <a:spLocks noGrp="1"/>
          </p:cNvSpPr>
          <p:nvPr>
            <p:ph type="sldNum" idx="12"/>
          </p:nvPr>
        </p:nvSpPr>
        <p:spPr>
          <a:xfrm>
            <a:off x="23307420" y="12860311"/>
            <a:ext cx="314834"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27</a:t>
            </a:fld>
            <a:endParaRPr sz="2200" b="0" i="0" u="none" strike="noStrike" cap="none">
              <a:solidFill>
                <a:srgbClr val="A7AAAC"/>
              </a:solidFill>
              <a:latin typeface="Arial"/>
              <a:ea typeface="Arial"/>
              <a:cs typeface="Arial"/>
              <a:sym typeface="Arial"/>
            </a:endParaRPr>
          </a:p>
        </p:txBody>
      </p:sp>
      <p:sp>
        <p:nvSpPr>
          <p:cNvPr id="467" name="Google Shape;467;p29"/>
          <p:cNvSpPr txBox="1"/>
          <p:nvPr/>
        </p:nvSpPr>
        <p:spPr>
          <a:xfrm>
            <a:off x="664812" y="451899"/>
            <a:ext cx="17261135" cy="962122"/>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a:solidFill>
                  <a:srgbClr val="FF5000"/>
                </a:solidFill>
                <a:latin typeface="Work Sans SemiBold"/>
                <a:ea typeface="Work Sans SemiBold"/>
                <a:cs typeface="Work Sans SemiBold"/>
                <a:sym typeface="Work Sans SemiBold"/>
              </a:rPr>
              <a:t>Contrôle d'accès</a:t>
            </a:r>
            <a:r>
              <a:rPr lang="es-ES" sz="4800" b="0" i="0" u="none" strike="noStrike" cap="none">
                <a:solidFill>
                  <a:srgbClr val="FF5000"/>
                </a:solidFill>
                <a:latin typeface="Work Sans SemiBold"/>
                <a:ea typeface="Work Sans SemiBold"/>
                <a:cs typeface="Work Sans SemiBold"/>
                <a:sym typeface="Work Sans SemiBold"/>
              </a:rPr>
              <a:t>. </a:t>
            </a:r>
            <a:r>
              <a:rPr lang="es-ES" sz="4800">
                <a:solidFill>
                  <a:srgbClr val="262625"/>
                </a:solidFill>
                <a:latin typeface="Work Sans SemiBold"/>
                <a:ea typeface="Work Sans SemiBold"/>
                <a:cs typeface="Work Sans SemiBold"/>
                <a:sym typeface="Work Sans SemiBold"/>
              </a:rPr>
              <a:t>Audits pour contrôles aléatoires</a:t>
            </a:r>
            <a:endParaRPr sz="4800" b="1" i="0" u="none" strike="noStrike" cap="none">
              <a:solidFill>
                <a:srgbClr val="262625"/>
              </a:solidFill>
              <a:latin typeface="Work Sans SemiBold"/>
              <a:ea typeface="Work Sans SemiBold"/>
              <a:cs typeface="Work Sans SemiBold"/>
              <a:sym typeface="Work Sans SemiBold"/>
            </a:endParaRPr>
          </a:p>
        </p:txBody>
      </p:sp>
      <p:sp>
        <p:nvSpPr>
          <p:cNvPr id="468" name="Google Shape;468;p29"/>
          <p:cNvSpPr txBox="1"/>
          <p:nvPr/>
        </p:nvSpPr>
        <p:spPr>
          <a:xfrm>
            <a:off x="8498320" y="11917330"/>
            <a:ext cx="15123679" cy="485004"/>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A5A5A5"/>
              </a:buClr>
              <a:buSzPts val="2000"/>
              <a:buFont typeface="Work Sans"/>
              <a:buNone/>
            </a:pPr>
            <a:r>
              <a:rPr lang="es-ES" sz="2000">
                <a:solidFill>
                  <a:srgbClr val="A5A5A5"/>
                </a:solidFill>
                <a:latin typeface="Work Sans"/>
                <a:ea typeface="Work Sans"/>
                <a:cs typeface="Work Sans"/>
                <a:sym typeface="Work Sans"/>
              </a:rPr>
              <a:t>Exemple concret de contrôle des heures d'un sous-traitant: en ligne, en Excel ou en PDF</a:t>
            </a:r>
            <a:endParaRPr sz="2000" b="0" i="0" u="none" strike="noStrike" cap="none">
              <a:solidFill>
                <a:srgbClr val="A5A5A5"/>
              </a:solidFill>
              <a:latin typeface="Work Sans"/>
              <a:ea typeface="Work Sans"/>
              <a:cs typeface="Work Sans"/>
              <a:sym typeface="Work Sans"/>
            </a:endParaRPr>
          </a:p>
        </p:txBody>
      </p:sp>
      <p:sp>
        <p:nvSpPr>
          <p:cNvPr id="469" name="Google Shape;469;p29"/>
          <p:cNvSpPr txBox="1"/>
          <p:nvPr/>
        </p:nvSpPr>
        <p:spPr>
          <a:xfrm>
            <a:off x="803357" y="3682707"/>
            <a:ext cx="6982898" cy="2793712"/>
          </a:xfrm>
          <a:prstGeom prst="rect">
            <a:avLst/>
          </a:prstGeom>
          <a:noFill/>
          <a:ln>
            <a:noFill/>
          </a:ln>
        </p:spPr>
        <p:txBody>
          <a:bodyPr spcFirstLastPara="1" wrap="square" lIns="71425" tIns="71425" rIns="71425" bIns="71425" anchor="t" anchorCtr="0">
            <a:spAutoFit/>
          </a:bodyPr>
          <a:lstStyle/>
          <a:p>
            <a:pPr marL="0" marR="0" lvl="0" indent="0" algn="l" rtl="0">
              <a:lnSpc>
                <a:spcPct val="125000"/>
              </a:lnSpc>
              <a:spcBef>
                <a:spcPts val="0"/>
              </a:spcBef>
              <a:spcAft>
                <a:spcPts val="0"/>
              </a:spcAft>
              <a:buClr>
                <a:srgbClr val="262625"/>
              </a:buClr>
              <a:buSzPts val="2400"/>
              <a:buFont typeface="Work Sans"/>
              <a:buNone/>
            </a:pPr>
            <a:r>
              <a:rPr lang="es-ES" sz="2400">
                <a:solidFill>
                  <a:srgbClr val="262625"/>
                </a:solidFill>
                <a:latin typeface="Work Sans"/>
                <a:ea typeface="Work Sans"/>
                <a:cs typeface="Work Sans"/>
                <a:sym typeface="Work Sans"/>
              </a:rPr>
              <a:t>Soit par l'intermédiaire de nos auditeurs, soit par l'intermédiaire du personnel de l'entreprise, avec n'importe quel appareil Android, vous pouvez effectuer des audits face à face qui confirment l'identité et l'aptitude des travailleurs sur le site.</a:t>
            </a:r>
            <a:endParaRPr/>
          </a:p>
          <a:p>
            <a:pPr marL="285750" marR="0" lvl="0" indent="-171450" algn="l" rtl="0">
              <a:lnSpc>
                <a:spcPct val="166666"/>
              </a:lnSpc>
              <a:spcBef>
                <a:spcPts val="0"/>
              </a:spcBef>
              <a:spcAft>
                <a:spcPts val="0"/>
              </a:spcAft>
              <a:buClr>
                <a:srgbClr val="262625"/>
              </a:buClr>
              <a:buSzPts val="1800"/>
              <a:buFont typeface="Arial"/>
              <a:buNone/>
            </a:pPr>
            <a:endParaRPr sz="1800" b="1" i="0" u="none" strike="noStrike" cap="none">
              <a:solidFill>
                <a:srgbClr val="000000"/>
              </a:solidFill>
              <a:latin typeface="Helvetica Neue"/>
              <a:ea typeface="Helvetica Neue"/>
              <a:cs typeface="Helvetica Neue"/>
              <a:sym typeface="Helvetica Neue"/>
            </a:endParaRPr>
          </a:p>
        </p:txBody>
      </p:sp>
      <p:sp>
        <p:nvSpPr>
          <p:cNvPr id="470" name="Google Shape;470;p29"/>
          <p:cNvSpPr txBox="1"/>
          <p:nvPr/>
        </p:nvSpPr>
        <p:spPr>
          <a:xfrm>
            <a:off x="803357" y="2416202"/>
            <a:ext cx="7416672"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Avec un simple smartphone</a:t>
            </a:r>
            <a:endParaRPr sz="2800" b="0" i="0" u="none" strike="noStrike" cap="none">
              <a:solidFill>
                <a:srgbClr val="FF5000"/>
              </a:solidFill>
              <a:latin typeface="Work Sans SemiBold"/>
              <a:ea typeface="Work Sans SemiBold"/>
              <a:cs typeface="Work Sans SemiBold"/>
              <a:sym typeface="Work Sans SemiBold"/>
            </a:endParaRPr>
          </a:p>
        </p:txBody>
      </p:sp>
      <p:sp>
        <p:nvSpPr>
          <p:cNvPr id="471" name="Google Shape;471;p29"/>
          <p:cNvSpPr txBox="1"/>
          <p:nvPr/>
        </p:nvSpPr>
        <p:spPr>
          <a:xfrm>
            <a:off x="28128319" y="12427732"/>
            <a:ext cx="144333" cy="63671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a:buNone/>
            </a:pPr>
            <a:endParaRPr sz="3200" b="1" i="0" u="none" strike="noStrike" cap="none">
              <a:solidFill>
                <a:srgbClr val="000000"/>
              </a:solidFill>
              <a:latin typeface="Helvetica Neue"/>
              <a:ea typeface="Helvetica Neue"/>
              <a:cs typeface="Helvetica Neue"/>
              <a:sym typeface="Helvetica Neue"/>
            </a:endParaRPr>
          </a:p>
        </p:txBody>
      </p:sp>
      <p:sp>
        <p:nvSpPr>
          <p:cNvPr id="472" name="Google Shape;472;p29"/>
          <p:cNvSpPr txBox="1"/>
          <p:nvPr/>
        </p:nvSpPr>
        <p:spPr>
          <a:xfrm>
            <a:off x="3138313" y="13135416"/>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473" name="Google Shape;473;p29"/>
          <p:cNvPicPr preferRelativeResize="0"/>
          <p:nvPr/>
        </p:nvPicPr>
        <p:blipFill rotWithShape="1">
          <a:blip r:embed="rId4">
            <a:alphaModFix/>
          </a:blip>
          <a:srcRect/>
          <a:stretch/>
        </p:blipFill>
        <p:spPr>
          <a:xfrm>
            <a:off x="20488923" y="160872"/>
            <a:ext cx="3777844" cy="1064829"/>
          </a:xfrm>
          <a:prstGeom prst="rect">
            <a:avLst/>
          </a:prstGeom>
          <a:noFill/>
          <a:ln>
            <a:noFill/>
          </a:ln>
        </p:spPr>
      </p:pic>
      <p:pic>
        <p:nvPicPr>
          <p:cNvPr id="12" name="Picture 3"/>
          <p:cNvPicPr>
            <a:picLocks noChangeAspect="1" noChangeArrowheads="1"/>
          </p:cNvPicPr>
          <p:nvPr/>
        </p:nvPicPr>
        <p:blipFill>
          <a:blip r:embed="rId5"/>
          <a:srcRect/>
          <a:stretch>
            <a:fillRect/>
          </a:stretch>
        </p:blipFill>
        <p:spPr bwMode="auto">
          <a:xfrm>
            <a:off x="942786" y="12868086"/>
            <a:ext cx="1943847" cy="69423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5000"/>
        </a:solidFill>
        <a:effectLst/>
      </p:bgPr>
    </p:bg>
    <p:spTree>
      <p:nvGrpSpPr>
        <p:cNvPr id="1" name="Shape 477"/>
        <p:cNvGrpSpPr/>
        <p:nvPr/>
      </p:nvGrpSpPr>
      <p:grpSpPr>
        <a:xfrm>
          <a:off x="0" y="0"/>
          <a:ext cx="0" cy="0"/>
          <a:chOff x="0" y="0"/>
          <a:chExt cx="0" cy="0"/>
        </a:xfrm>
      </p:grpSpPr>
      <p:sp>
        <p:nvSpPr>
          <p:cNvPr id="478" name="Google Shape;478;p30"/>
          <p:cNvSpPr txBox="1"/>
          <p:nvPr/>
        </p:nvSpPr>
        <p:spPr>
          <a:xfrm>
            <a:off x="18546092" y="10849513"/>
            <a:ext cx="5230598" cy="1621597"/>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3200"/>
              <a:buFont typeface="Work Sans"/>
              <a:buNone/>
            </a:pPr>
            <a:r>
              <a:rPr lang="es-ES" sz="3200">
                <a:solidFill>
                  <a:srgbClr val="262625"/>
                </a:solidFill>
                <a:latin typeface="Work Sans"/>
                <a:ea typeface="Work Sans"/>
                <a:cs typeface="Work Sans"/>
                <a:sym typeface="Work Sans"/>
              </a:rPr>
              <a:t>Rendez-nous visite à</a:t>
            </a:r>
            <a:endParaRPr/>
          </a:p>
          <a:p>
            <a:pPr marL="0" marR="0" lvl="0" indent="0" algn="ctr" rtl="0">
              <a:lnSpc>
                <a:spcPct val="100000"/>
              </a:lnSpc>
              <a:spcBef>
                <a:spcPts val="0"/>
              </a:spcBef>
              <a:spcAft>
                <a:spcPts val="0"/>
              </a:spcAft>
              <a:buClr>
                <a:srgbClr val="262625"/>
              </a:buClr>
              <a:buSzPts val="3200"/>
              <a:buFont typeface="Work Sans"/>
              <a:buNone/>
            </a:pPr>
            <a:r>
              <a:rPr lang="es-ES" sz="3200" b="0" i="0" u="sng" strike="noStrike" cap="none">
                <a:solidFill>
                  <a:srgbClr val="262625"/>
                </a:solidFill>
                <a:latin typeface="Work Sans"/>
                <a:ea typeface="Work Sans"/>
                <a:cs typeface="Work Sans"/>
                <a:sym typeface="Work Sans"/>
                <a:hlinkClick r:id="rId3"/>
              </a:rPr>
              <a:t>www.nalandaglobal.com</a:t>
            </a:r>
            <a:r>
              <a:rPr lang="es-ES" sz="3200" b="0" i="0" u="none" strike="noStrike" cap="none">
                <a:solidFill>
                  <a:srgbClr val="262625"/>
                </a:solidFill>
                <a:latin typeface="Work Sans"/>
                <a:ea typeface="Work Sans"/>
                <a:cs typeface="Work Sans"/>
                <a:sym typeface="Work Sans"/>
              </a:rPr>
              <a:t> </a:t>
            </a:r>
            <a:endParaRPr/>
          </a:p>
          <a:p>
            <a:pPr marL="0" marR="0" lvl="0" indent="0" algn="ctr" rtl="0">
              <a:lnSpc>
                <a:spcPct val="100000"/>
              </a:lnSpc>
              <a:spcBef>
                <a:spcPts val="0"/>
              </a:spcBef>
              <a:spcAft>
                <a:spcPts val="0"/>
              </a:spcAft>
              <a:buClr>
                <a:srgbClr val="262625"/>
              </a:buClr>
              <a:buSzPts val="3200"/>
              <a:buFont typeface="Work Sans"/>
              <a:buNone/>
            </a:pPr>
            <a:r>
              <a:rPr lang="es-ES" sz="3200">
                <a:solidFill>
                  <a:srgbClr val="262625"/>
                </a:solidFill>
                <a:latin typeface="Work Sans"/>
                <a:ea typeface="Work Sans"/>
                <a:cs typeface="Work Sans"/>
                <a:sym typeface="Work Sans"/>
              </a:rPr>
              <a:t>Merci beaucoup</a:t>
            </a:r>
            <a:endParaRPr sz="3200" b="0" i="0" u="none" strike="noStrike" cap="none">
              <a:solidFill>
                <a:srgbClr val="262625"/>
              </a:solidFill>
              <a:latin typeface="Work Sans"/>
              <a:ea typeface="Work Sans"/>
              <a:cs typeface="Work Sans"/>
              <a:sym typeface="Work Sans"/>
            </a:endParaRPr>
          </a:p>
        </p:txBody>
      </p:sp>
      <p:pic>
        <p:nvPicPr>
          <p:cNvPr id="479" name="Google Shape;479;p30" descr="pasted-image.pdf"/>
          <p:cNvPicPr preferRelativeResize="0"/>
          <p:nvPr/>
        </p:nvPicPr>
        <p:blipFill rotWithShape="1">
          <a:blip r:embed="rId4">
            <a:alphaModFix/>
          </a:blip>
          <a:srcRect/>
          <a:stretch/>
        </p:blipFill>
        <p:spPr>
          <a:xfrm>
            <a:off x="11954103" y="11102424"/>
            <a:ext cx="3841536" cy="1143526"/>
          </a:xfrm>
          <a:prstGeom prst="rect">
            <a:avLst/>
          </a:prstGeom>
          <a:noFill/>
          <a:ln>
            <a:noFill/>
          </a:ln>
        </p:spPr>
      </p:pic>
      <p:sp>
        <p:nvSpPr>
          <p:cNvPr id="480" name="Google Shape;480;p30"/>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28</a:t>
            </a:fld>
            <a:endParaRPr/>
          </a:p>
        </p:txBody>
      </p:sp>
      <p:pic>
        <p:nvPicPr>
          <p:cNvPr id="481" name="Google Shape;481;p30"/>
          <p:cNvPicPr preferRelativeResize="0"/>
          <p:nvPr/>
        </p:nvPicPr>
        <p:blipFill rotWithShape="1">
          <a:blip r:embed="rId5">
            <a:alphaModFix/>
          </a:blip>
          <a:srcRect/>
          <a:stretch/>
        </p:blipFill>
        <p:spPr>
          <a:xfrm>
            <a:off x="5514773" y="831264"/>
            <a:ext cx="13512531" cy="834811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cxnSp>
        <p:nvCxnSpPr>
          <p:cNvPr id="482" name="Google Shape;482;p30"/>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483" name="Google Shape;483;p30"/>
          <p:cNvSpPr txBox="1"/>
          <p:nvPr/>
        </p:nvSpPr>
        <p:spPr>
          <a:xfrm>
            <a:off x="5514773" y="9104255"/>
            <a:ext cx="13512531" cy="115993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6600"/>
              <a:buFont typeface="Work Sans SemiBold"/>
              <a:buNone/>
            </a:pPr>
            <a:r>
              <a:rPr lang="es-ES" sz="5000">
                <a:solidFill>
                  <a:srgbClr val="262625"/>
                </a:solidFill>
                <a:latin typeface="Work Sans SemiBold"/>
                <a:ea typeface="Work Sans SemiBold"/>
                <a:cs typeface="Work Sans SemiBold"/>
                <a:sym typeface="Work Sans SemiBold"/>
              </a:rPr>
              <a:t>Entreprise</a:t>
            </a:r>
            <a:r>
              <a:rPr lang="es-ES" sz="5000" b="0" i="0" u="none" strike="noStrike" cap="none">
                <a:solidFill>
                  <a:srgbClr val="262625"/>
                </a:solidFill>
                <a:latin typeface="Work Sans SemiBold"/>
                <a:ea typeface="Work Sans SemiBold"/>
                <a:cs typeface="Work Sans SemiBold"/>
                <a:sym typeface="Work Sans SemiBold"/>
              </a:rPr>
              <a:t>, ¿ </a:t>
            </a:r>
            <a:r>
              <a:rPr lang="es-ES" sz="5000">
                <a:solidFill>
                  <a:srgbClr val="262625"/>
                </a:solidFill>
                <a:latin typeface="Work Sans SemiBold"/>
                <a:ea typeface="Work Sans SemiBold"/>
                <a:cs typeface="Work Sans SemiBold"/>
                <a:sym typeface="Work Sans SemiBold"/>
              </a:rPr>
              <a:t>Nous travaillons ensemble</a:t>
            </a:r>
            <a:r>
              <a:rPr lang="es-ES" sz="5000" b="0" i="0" u="none" strike="noStrike" cap="none">
                <a:solidFill>
                  <a:srgbClr val="262625"/>
                </a:solidFill>
                <a:latin typeface="Work Sans SemiBold"/>
                <a:ea typeface="Work Sans SemiBold"/>
                <a:cs typeface="Work Sans SemiBold"/>
                <a:sym typeface="Work Sans SemiBold"/>
              </a:rPr>
              <a:t> ?</a:t>
            </a:r>
            <a:r>
              <a:rPr lang="es-ES" sz="6600" b="0" i="0" u="none" strike="noStrike" cap="none">
                <a:solidFill>
                  <a:srgbClr val="262625"/>
                </a:solidFill>
                <a:latin typeface="Work Sans SemiBold"/>
                <a:ea typeface="Work Sans SemiBold"/>
                <a:cs typeface="Work Sans SemiBold"/>
                <a:sym typeface="Work Sans SemiBold"/>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3" descr="GettyImages-595350191_1.jpg"/>
          <p:cNvPicPr preferRelativeResize="0"/>
          <p:nvPr/>
        </p:nvPicPr>
        <p:blipFill rotWithShape="1">
          <a:blip r:embed="rId3">
            <a:alphaModFix/>
          </a:blip>
          <a:srcRect t="3928" r="42015" b="12539"/>
          <a:stretch/>
        </p:blipFill>
        <p:spPr>
          <a:xfrm>
            <a:off x="10102230" y="0"/>
            <a:ext cx="14281769" cy="13716000"/>
          </a:xfrm>
          <a:prstGeom prst="rect">
            <a:avLst/>
          </a:prstGeom>
          <a:noFill/>
          <a:ln>
            <a:noFill/>
          </a:ln>
        </p:spPr>
      </p:pic>
      <p:pic>
        <p:nvPicPr>
          <p:cNvPr id="74" name="Google Shape;74;p3" descr="portada_PPT_Nalanda-01-01.png"/>
          <p:cNvPicPr preferRelativeResize="0"/>
          <p:nvPr/>
        </p:nvPicPr>
        <p:blipFill rotWithShape="1">
          <a:blip r:embed="rId4">
            <a:alphaModFix/>
          </a:blip>
          <a:srcRect/>
          <a:stretch/>
        </p:blipFill>
        <p:spPr>
          <a:xfrm>
            <a:off x="0" y="716"/>
            <a:ext cx="24383999" cy="13716000"/>
          </a:xfrm>
          <a:prstGeom prst="rect">
            <a:avLst/>
          </a:prstGeom>
          <a:noFill/>
          <a:ln>
            <a:noFill/>
          </a:ln>
        </p:spPr>
      </p:pic>
      <p:sp>
        <p:nvSpPr>
          <p:cNvPr id="75" name="Google Shape;75;p3"/>
          <p:cNvSpPr txBox="1"/>
          <p:nvPr/>
        </p:nvSpPr>
        <p:spPr>
          <a:xfrm>
            <a:off x="707275" y="767523"/>
            <a:ext cx="11924204" cy="4272309"/>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262625"/>
              </a:buClr>
              <a:buSzPts val="9000"/>
              <a:buFont typeface="Work Sans SemiBold"/>
              <a:buNone/>
            </a:pPr>
            <a:r>
              <a:rPr lang="es-ES" sz="9000" b="0" i="0" u="none" strike="noStrike" cap="none">
                <a:solidFill>
                  <a:srgbClr val="262625"/>
                </a:solidFill>
                <a:latin typeface="Work Sans SemiBold"/>
                <a:ea typeface="Work Sans SemiBold"/>
                <a:cs typeface="Work Sans SemiBold"/>
                <a:sym typeface="Work Sans SemiBold"/>
              </a:rPr>
              <a:t>Nalanda Global</a:t>
            </a:r>
            <a:endParaRPr/>
          </a:p>
          <a:p>
            <a:pPr marL="0" marR="0" lvl="0" indent="0" algn="l" rtl="0">
              <a:lnSpc>
                <a:spcPct val="100000"/>
              </a:lnSpc>
              <a:spcBef>
                <a:spcPts val="0"/>
              </a:spcBef>
              <a:spcAft>
                <a:spcPts val="0"/>
              </a:spcAft>
              <a:buClr>
                <a:srgbClr val="262625"/>
              </a:buClr>
              <a:buSzPts val="9000"/>
              <a:buFont typeface="Arial"/>
              <a:buNone/>
            </a:pPr>
            <a:endParaRPr sz="9000" b="0" i="0" u="none" strike="noStrike" cap="none">
              <a:solidFill>
                <a:srgbClr val="262625"/>
              </a:solidFill>
              <a:latin typeface="Work Sans ExtraLight"/>
              <a:ea typeface="Work Sans ExtraLight"/>
              <a:cs typeface="Work Sans ExtraLight"/>
              <a:sym typeface="Work Sans ExtraLight"/>
            </a:endParaRPr>
          </a:p>
          <a:p>
            <a:pPr marL="0" marR="0" lvl="0" indent="0" algn="l" rtl="0">
              <a:lnSpc>
                <a:spcPct val="100000"/>
              </a:lnSpc>
              <a:spcBef>
                <a:spcPts val="0"/>
              </a:spcBef>
              <a:spcAft>
                <a:spcPts val="0"/>
              </a:spcAft>
              <a:buClr>
                <a:srgbClr val="262625"/>
              </a:buClr>
              <a:buSzPts val="9000"/>
              <a:buFont typeface="Arial"/>
              <a:buNone/>
            </a:pPr>
            <a:endParaRPr sz="9000" b="0" i="0" u="none" strike="noStrike" cap="none">
              <a:solidFill>
                <a:srgbClr val="262625"/>
              </a:solidFill>
              <a:latin typeface="Work Sans ExtraLight"/>
              <a:ea typeface="Work Sans ExtraLight"/>
              <a:cs typeface="Work Sans ExtraLight"/>
              <a:sym typeface="Work Sans ExtraLight"/>
            </a:endParaRPr>
          </a:p>
        </p:txBody>
      </p:sp>
      <p:sp>
        <p:nvSpPr>
          <p:cNvPr id="76" name="Google Shape;76;p3"/>
          <p:cNvSpPr txBox="1"/>
          <p:nvPr/>
        </p:nvSpPr>
        <p:spPr>
          <a:xfrm>
            <a:off x="675750" y="2849850"/>
            <a:ext cx="14130900" cy="10734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FF5000"/>
              </a:buClr>
              <a:buSzPts val="4400"/>
              <a:buFont typeface="Work Sans"/>
              <a:buNone/>
            </a:pPr>
            <a:r>
              <a:rPr lang="es-ES" sz="4400" dirty="0" err="1">
                <a:solidFill>
                  <a:srgbClr val="FF5000"/>
                </a:solidFill>
                <a:latin typeface="Work Sans"/>
                <a:ea typeface="Work Sans"/>
                <a:cs typeface="Work Sans"/>
                <a:sym typeface="Work Sans"/>
              </a:rPr>
              <a:t>Nous</a:t>
            </a:r>
            <a:r>
              <a:rPr lang="es-ES" sz="4400" dirty="0">
                <a:solidFill>
                  <a:srgbClr val="FF5000"/>
                </a:solidFill>
                <a:latin typeface="Work Sans"/>
                <a:ea typeface="Work Sans"/>
                <a:cs typeface="Work Sans"/>
                <a:sym typeface="Work Sans"/>
              </a:rPr>
              <a:t> </a:t>
            </a:r>
            <a:r>
              <a:rPr lang="es-ES" sz="4400" dirty="0" err="1" smtClean="0">
                <a:solidFill>
                  <a:srgbClr val="FF5000"/>
                </a:solidFill>
                <a:latin typeface="Work Sans"/>
                <a:ea typeface="Work Sans"/>
                <a:cs typeface="Work Sans"/>
                <a:sym typeface="Work Sans"/>
              </a:rPr>
              <a:t>racontons</a:t>
            </a:r>
            <a:r>
              <a:rPr lang="es-ES" sz="4400" dirty="0" smtClean="0">
                <a:solidFill>
                  <a:srgbClr val="FF5000"/>
                </a:solidFill>
                <a:latin typeface="Work Sans"/>
                <a:ea typeface="Work Sans"/>
                <a:cs typeface="Work Sans"/>
                <a:sym typeface="Work Sans"/>
              </a:rPr>
              <a:t> en </a:t>
            </a:r>
            <a:r>
              <a:rPr lang="es-ES" sz="4400" dirty="0">
                <a:solidFill>
                  <a:srgbClr val="FF5000"/>
                </a:solidFill>
                <a:latin typeface="Work Sans"/>
                <a:ea typeface="Work Sans"/>
                <a:cs typeface="Work Sans"/>
                <a:sym typeface="Work Sans"/>
              </a:rPr>
              <a:t>3 minutes </a:t>
            </a:r>
            <a:r>
              <a:rPr lang="es-ES" sz="4400" dirty="0" err="1">
                <a:solidFill>
                  <a:srgbClr val="FF5000"/>
                </a:solidFill>
                <a:latin typeface="Work Sans"/>
                <a:ea typeface="Work Sans"/>
                <a:cs typeface="Work Sans"/>
                <a:sym typeface="Work Sans"/>
              </a:rPr>
              <a:t>qui</a:t>
            </a:r>
            <a:r>
              <a:rPr lang="es-ES" sz="4400" dirty="0">
                <a:solidFill>
                  <a:srgbClr val="FF5000"/>
                </a:solidFill>
                <a:latin typeface="Work Sans"/>
                <a:ea typeface="Work Sans"/>
                <a:cs typeface="Work Sans"/>
                <a:sym typeface="Work Sans"/>
              </a:rPr>
              <a:t> </a:t>
            </a:r>
            <a:r>
              <a:rPr lang="es-ES" sz="4400" dirty="0" err="1">
                <a:solidFill>
                  <a:srgbClr val="FF5000"/>
                </a:solidFill>
                <a:latin typeface="Work Sans"/>
                <a:ea typeface="Work Sans"/>
                <a:cs typeface="Work Sans"/>
                <a:sym typeface="Work Sans"/>
              </a:rPr>
              <a:t>nous</a:t>
            </a:r>
            <a:r>
              <a:rPr lang="es-ES" sz="4400" dirty="0">
                <a:solidFill>
                  <a:srgbClr val="FF5000"/>
                </a:solidFill>
                <a:latin typeface="Work Sans"/>
                <a:ea typeface="Work Sans"/>
                <a:cs typeface="Work Sans"/>
                <a:sym typeface="Work Sans"/>
              </a:rPr>
              <a:t> </a:t>
            </a:r>
            <a:r>
              <a:rPr lang="es-ES" sz="4400" dirty="0" err="1">
                <a:solidFill>
                  <a:srgbClr val="FF5000"/>
                </a:solidFill>
                <a:latin typeface="Work Sans"/>
                <a:ea typeface="Work Sans"/>
                <a:cs typeface="Work Sans"/>
                <a:sym typeface="Work Sans"/>
              </a:rPr>
              <a:t>sommes</a:t>
            </a:r>
            <a:endParaRPr sz="9000" b="0" i="0" u="none" strike="noStrike" cap="none">
              <a:solidFill>
                <a:srgbClr val="262625"/>
              </a:solidFill>
              <a:latin typeface="Work Sans"/>
              <a:ea typeface="Work Sans"/>
              <a:cs typeface="Work Sans"/>
              <a:sym typeface="Work Sans"/>
            </a:endParaRPr>
          </a:p>
        </p:txBody>
      </p:sp>
      <p:sp>
        <p:nvSpPr>
          <p:cNvPr id="77" name="Google Shape;77;p3"/>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3</a:t>
            </a:fld>
            <a:endParaRPr/>
          </a:p>
        </p:txBody>
      </p:sp>
      <p:pic>
        <p:nvPicPr>
          <p:cNvPr id="78" name="Google Shape;78;p3">
            <a:hlinkClick r:id="rId5"/>
          </p:cNvPr>
          <p:cNvPicPr preferRelativeResize="0"/>
          <p:nvPr/>
        </p:nvPicPr>
        <p:blipFill rotWithShape="1">
          <a:blip r:embed="rId6">
            <a:alphaModFix/>
          </a:blip>
          <a:srcRect/>
          <a:stretch/>
        </p:blipFill>
        <p:spPr>
          <a:xfrm>
            <a:off x="744359" y="5128648"/>
            <a:ext cx="7867171" cy="4301836"/>
          </a:xfrm>
          <a:prstGeom prst="rect">
            <a:avLst/>
          </a:prstGeom>
          <a:noFill/>
          <a:ln>
            <a:noFill/>
          </a:ln>
        </p:spPr>
      </p:pic>
      <p:pic>
        <p:nvPicPr>
          <p:cNvPr id="79" name="Google Shape;79;p3">
            <a:hlinkClick r:id="rId5"/>
          </p:cNvPr>
          <p:cNvPicPr preferRelativeResize="0"/>
          <p:nvPr/>
        </p:nvPicPr>
        <p:blipFill rotWithShape="1">
          <a:blip r:embed="rId7">
            <a:alphaModFix/>
          </a:blip>
          <a:srcRect/>
          <a:stretch/>
        </p:blipFill>
        <p:spPr>
          <a:xfrm>
            <a:off x="744359" y="9400957"/>
            <a:ext cx="3124200" cy="409575"/>
          </a:xfrm>
          <a:prstGeom prst="rect">
            <a:avLst/>
          </a:prstGeom>
          <a:noFill/>
          <a:ln>
            <a:noFill/>
          </a:ln>
        </p:spPr>
      </p:pic>
      <p:pic>
        <p:nvPicPr>
          <p:cNvPr id="80" name="Google Shape;80;p3">
            <a:hlinkClick r:id="rId5"/>
          </p:cNvPr>
          <p:cNvPicPr preferRelativeResize="0"/>
          <p:nvPr/>
        </p:nvPicPr>
        <p:blipFill rotWithShape="1">
          <a:blip r:embed="rId7">
            <a:alphaModFix/>
          </a:blip>
          <a:srcRect l="70330"/>
          <a:stretch/>
        </p:blipFill>
        <p:spPr>
          <a:xfrm>
            <a:off x="2428777" y="9400956"/>
            <a:ext cx="926959" cy="409575"/>
          </a:xfrm>
          <a:prstGeom prst="rect">
            <a:avLst/>
          </a:prstGeom>
          <a:noFill/>
          <a:ln>
            <a:noFill/>
          </a:ln>
        </p:spPr>
      </p:pic>
      <p:pic>
        <p:nvPicPr>
          <p:cNvPr id="81" name="Google Shape;81;p3">
            <a:hlinkClick r:id="rId5"/>
          </p:cNvPr>
          <p:cNvPicPr preferRelativeResize="0"/>
          <p:nvPr/>
        </p:nvPicPr>
        <p:blipFill rotWithShape="1">
          <a:blip r:embed="rId7">
            <a:alphaModFix/>
          </a:blip>
          <a:srcRect l="83138"/>
          <a:stretch/>
        </p:blipFill>
        <p:spPr>
          <a:xfrm>
            <a:off x="3730625" y="9400957"/>
            <a:ext cx="4880905" cy="409575"/>
          </a:xfrm>
          <a:prstGeom prst="rect">
            <a:avLst/>
          </a:prstGeom>
          <a:noFill/>
          <a:ln>
            <a:noFill/>
          </a:ln>
        </p:spPr>
      </p:pic>
      <p:sp>
        <p:nvSpPr>
          <p:cNvPr id="82" name="Google Shape;82;p3"/>
          <p:cNvSpPr txBox="1"/>
          <p:nvPr/>
        </p:nvSpPr>
        <p:spPr>
          <a:xfrm>
            <a:off x="744358" y="4470656"/>
            <a:ext cx="11413500" cy="6894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chemeClr val="dk1"/>
              </a:buClr>
              <a:buSzPts val="2800"/>
              <a:buFont typeface="Work Sans SemiBold"/>
              <a:buNone/>
            </a:pPr>
            <a:r>
              <a:rPr lang="es-ES" sz="2800" b="1">
                <a:solidFill>
                  <a:schemeClr val="dk1"/>
                </a:solidFill>
                <a:latin typeface="Work Sans SemiBold"/>
                <a:ea typeface="Work Sans SemiBold"/>
                <a:cs typeface="Work Sans SemiBold"/>
                <a:sym typeface="Work Sans SemiBold"/>
              </a:rPr>
              <a:t>Cliquez sur la vidéo</a:t>
            </a:r>
            <a:endParaRPr sz="6600" b="1" i="0" u="none" strike="noStrike" cap="none">
              <a:solidFill>
                <a:schemeClr val="dk1"/>
              </a:solidFill>
              <a:latin typeface="Work Sans SemiBold"/>
              <a:ea typeface="Work Sans SemiBold"/>
              <a:cs typeface="Work Sans SemiBold"/>
              <a:sym typeface="Work Sans SemiBold"/>
            </a:endParaRPr>
          </a:p>
        </p:txBody>
      </p:sp>
      <p:sp>
        <p:nvSpPr>
          <p:cNvPr id="83" name="Google Shape;83;p3"/>
          <p:cNvSpPr txBox="1"/>
          <p:nvPr/>
        </p:nvSpPr>
        <p:spPr>
          <a:xfrm>
            <a:off x="3138325" y="12977750"/>
            <a:ext cx="6963900" cy="485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endParaRPr sz="2000">
              <a:solidFill>
                <a:srgbClr val="A7AAAC"/>
              </a:solidFill>
              <a:latin typeface="Work Sans"/>
              <a:ea typeface="Work Sans"/>
              <a:cs typeface="Work Sans"/>
              <a:sym typeface="Work Sans"/>
            </a:endParaRPr>
          </a:p>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a:solidFill>
                <a:srgbClr val="A7AAAC"/>
              </a:solidFill>
              <a:latin typeface="Work Sans"/>
              <a:ea typeface="Work Sans"/>
              <a:cs typeface="Work Sans"/>
              <a:sym typeface="Work Sans"/>
            </a:endParaRPr>
          </a:p>
        </p:txBody>
      </p:sp>
      <p:cxnSp>
        <p:nvCxnSpPr>
          <p:cNvPr id="84" name="Google Shape;84;p3"/>
          <p:cNvCxnSpPr/>
          <p:nvPr/>
        </p:nvCxnSpPr>
        <p:spPr>
          <a:xfrm>
            <a:off x="699440" y="12714485"/>
            <a:ext cx="11458307" cy="0"/>
          </a:xfrm>
          <a:prstGeom prst="straightConnector1">
            <a:avLst/>
          </a:prstGeom>
          <a:noFill/>
          <a:ln w="25400" cap="flat" cmpd="sng">
            <a:solidFill>
              <a:srgbClr val="A7AAAC"/>
            </a:solidFill>
            <a:prstDash val="solid"/>
            <a:miter lim="400000"/>
            <a:headEnd type="none" w="sm" len="sm"/>
            <a:tailEnd type="none" w="sm" len="sm"/>
          </a:ln>
        </p:spPr>
      </p:cxnSp>
      <p:sp>
        <p:nvSpPr>
          <p:cNvPr id="85" name="Google Shape;85;p3"/>
          <p:cNvSpPr/>
          <p:nvPr/>
        </p:nvSpPr>
        <p:spPr>
          <a:xfrm>
            <a:off x="705300" y="3728225"/>
            <a:ext cx="106686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Helvetica Neue"/>
              <a:buNone/>
            </a:pPr>
            <a:r>
              <a:rPr lang="es-ES" sz="3200" b="1" i="0" u="none" strike="noStrike" cap="none">
                <a:solidFill>
                  <a:srgbClr val="0070C0"/>
                </a:solidFill>
                <a:latin typeface="Helvetica Neue"/>
                <a:ea typeface="Helvetica Neue"/>
                <a:cs typeface="Helvetica Neue"/>
                <a:sym typeface="Helvetica Neue"/>
              </a:rPr>
              <a:t>https://www.youtube.com/watch?v=KB3-JWFx_6w</a:t>
            </a:r>
            <a:endParaRPr sz="3200" b="1" i="0" u="none" strike="noStrike" cap="none">
              <a:solidFill>
                <a:srgbClr val="0070C0"/>
              </a:solidFill>
              <a:latin typeface="Helvetica Neue"/>
              <a:ea typeface="Helvetica Neue"/>
              <a:cs typeface="Helvetica Neue"/>
              <a:sym typeface="Helvetica Neue"/>
            </a:endParaRPr>
          </a:p>
        </p:txBody>
      </p:sp>
      <p:pic>
        <p:nvPicPr>
          <p:cNvPr id="86" name="Google Shape;86;p3"/>
          <p:cNvPicPr preferRelativeResize="0"/>
          <p:nvPr/>
        </p:nvPicPr>
        <p:blipFill rotWithShape="1">
          <a:blip r:embed="rId8">
            <a:alphaModFix/>
          </a:blip>
          <a:srcRect/>
          <a:stretch/>
        </p:blipFill>
        <p:spPr>
          <a:xfrm>
            <a:off x="744348" y="11317959"/>
            <a:ext cx="3777845" cy="1064829"/>
          </a:xfrm>
          <a:prstGeom prst="rect">
            <a:avLst/>
          </a:prstGeom>
          <a:noFill/>
          <a:ln>
            <a:noFill/>
          </a:ln>
        </p:spPr>
      </p:pic>
      <p:pic>
        <p:nvPicPr>
          <p:cNvPr id="16" name="Picture 3"/>
          <p:cNvPicPr>
            <a:picLocks noChangeAspect="1" noChangeArrowheads="1"/>
          </p:cNvPicPr>
          <p:nvPr/>
        </p:nvPicPr>
        <p:blipFill>
          <a:blip r:embed="rId9"/>
          <a:srcRect/>
          <a:stretch>
            <a:fillRect/>
          </a:stretch>
        </p:blipFill>
        <p:spPr bwMode="auto">
          <a:xfrm>
            <a:off x="942786" y="12868086"/>
            <a:ext cx="1943847" cy="69423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90"/>
        <p:cNvGrpSpPr/>
        <p:nvPr/>
      </p:nvGrpSpPr>
      <p:grpSpPr>
        <a:xfrm>
          <a:off x="0" y="0"/>
          <a:ext cx="0" cy="0"/>
          <a:chOff x="0" y="0"/>
          <a:chExt cx="0" cy="0"/>
        </a:xfrm>
      </p:grpSpPr>
      <p:pic>
        <p:nvPicPr>
          <p:cNvPr id="91" name="Google Shape;91;p5"/>
          <p:cNvPicPr preferRelativeResize="0"/>
          <p:nvPr/>
        </p:nvPicPr>
        <p:blipFill rotWithShape="1">
          <a:blip r:embed="rId3">
            <a:alphaModFix/>
          </a:blip>
          <a:srcRect/>
          <a:stretch/>
        </p:blipFill>
        <p:spPr>
          <a:xfrm>
            <a:off x="476849" y="2787971"/>
            <a:ext cx="2080305" cy="2080305"/>
          </a:xfrm>
          <a:prstGeom prst="rect">
            <a:avLst/>
          </a:prstGeom>
          <a:noFill/>
          <a:ln>
            <a:noFill/>
          </a:ln>
        </p:spPr>
      </p:pic>
      <p:pic>
        <p:nvPicPr>
          <p:cNvPr id="92" name="Google Shape;92;p5"/>
          <p:cNvPicPr preferRelativeResize="0"/>
          <p:nvPr/>
        </p:nvPicPr>
        <p:blipFill rotWithShape="1">
          <a:blip r:embed="rId4">
            <a:alphaModFix/>
          </a:blip>
          <a:srcRect/>
          <a:stretch/>
        </p:blipFill>
        <p:spPr>
          <a:xfrm>
            <a:off x="8314378" y="2582933"/>
            <a:ext cx="2470338" cy="2470338"/>
          </a:xfrm>
          <a:prstGeom prst="rect">
            <a:avLst/>
          </a:prstGeom>
          <a:noFill/>
          <a:ln>
            <a:noFill/>
          </a:ln>
        </p:spPr>
      </p:pic>
      <p:pic>
        <p:nvPicPr>
          <p:cNvPr id="93" name="Google Shape;93;p5"/>
          <p:cNvPicPr preferRelativeResize="0"/>
          <p:nvPr/>
        </p:nvPicPr>
        <p:blipFill rotWithShape="1">
          <a:blip r:embed="rId5">
            <a:alphaModFix/>
          </a:blip>
          <a:srcRect/>
          <a:stretch/>
        </p:blipFill>
        <p:spPr>
          <a:xfrm>
            <a:off x="361514" y="7343758"/>
            <a:ext cx="2448255" cy="2230257"/>
          </a:xfrm>
          <a:prstGeom prst="rect">
            <a:avLst/>
          </a:prstGeom>
          <a:noFill/>
          <a:ln>
            <a:noFill/>
          </a:ln>
        </p:spPr>
      </p:pic>
      <p:sp>
        <p:nvSpPr>
          <p:cNvPr id="94" name="Google Shape;94;p5"/>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4</a:t>
            </a:fld>
            <a:endParaRPr/>
          </a:p>
        </p:txBody>
      </p:sp>
      <p:cxnSp>
        <p:nvCxnSpPr>
          <p:cNvPr id="95" name="Google Shape;95;p5"/>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96" name="Google Shape;96;p5"/>
          <p:cNvSpPr txBox="1"/>
          <p:nvPr/>
        </p:nvSpPr>
        <p:spPr>
          <a:xfrm>
            <a:off x="23227792" y="12860311"/>
            <a:ext cx="474092" cy="390577"/>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marR="0" lvl="0" indent="0" algn="ctr" rtl="0">
                <a:lnSpc>
                  <a:spcPct val="100000"/>
                </a:lnSpc>
                <a:spcBef>
                  <a:spcPts val="0"/>
                </a:spcBef>
                <a:spcAft>
                  <a:spcPts val="0"/>
                </a:spcAft>
                <a:buClr>
                  <a:srgbClr val="A7AAAC"/>
                </a:buClr>
                <a:buSzPts val="2200"/>
                <a:buFont typeface="Arial"/>
                <a:buNone/>
              </a:pPr>
              <a:t>4</a:t>
            </a:fld>
            <a:endParaRPr sz="2200" b="0" i="0" u="none" strike="noStrike" cap="none">
              <a:solidFill>
                <a:srgbClr val="A7AAAC"/>
              </a:solidFill>
              <a:latin typeface="Arial"/>
              <a:ea typeface="Arial"/>
              <a:cs typeface="Arial"/>
              <a:sym typeface="Arial"/>
            </a:endParaRPr>
          </a:p>
        </p:txBody>
      </p:sp>
      <p:sp>
        <p:nvSpPr>
          <p:cNvPr id="97" name="Google Shape;97;p5"/>
          <p:cNvSpPr txBox="1"/>
          <p:nvPr/>
        </p:nvSpPr>
        <p:spPr>
          <a:xfrm>
            <a:off x="693411" y="5028733"/>
            <a:ext cx="7339019" cy="66133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Gestion documentaire</a:t>
            </a:r>
            <a:endParaRPr sz="2800" b="0" i="0" u="none" strike="noStrike" cap="none">
              <a:solidFill>
                <a:srgbClr val="FF5000"/>
              </a:solidFill>
              <a:latin typeface="Work Sans SemiBold"/>
              <a:ea typeface="Work Sans SemiBold"/>
              <a:cs typeface="Work Sans SemiBold"/>
              <a:sym typeface="Work Sans SemiBold"/>
            </a:endParaRPr>
          </a:p>
        </p:txBody>
      </p:sp>
      <p:sp>
        <p:nvSpPr>
          <p:cNvPr id="98" name="Google Shape;98;p5"/>
          <p:cNvSpPr txBox="1"/>
          <p:nvPr/>
        </p:nvSpPr>
        <p:spPr>
          <a:xfrm>
            <a:off x="693411" y="5521621"/>
            <a:ext cx="7339019" cy="1580560"/>
          </a:xfrm>
          <a:prstGeom prst="rect">
            <a:avLst/>
          </a:prstGeom>
          <a:noFill/>
          <a:ln>
            <a:noFill/>
          </a:ln>
        </p:spPr>
        <p:txBody>
          <a:bodyPr spcFirstLastPara="1" wrap="square" lIns="71425" tIns="71425" rIns="71425" bIns="71425" anchor="ctr" anchorCtr="0">
            <a:spAutoFit/>
          </a:bodyPr>
          <a:lstStyle/>
          <a:p>
            <a:pPr marL="0" marR="0" lvl="0" indent="0" algn="l" rtl="0">
              <a:lnSpc>
                <a:spcPct val="140000"/>
              </a:lnSpc>
              <a:spcBef>
                <a:spcPts val="0"/>
              </a:spcBef>
              <a:spcAft>
                <a:spcPts val="0"/>
              </a:spcAft>
              <a:buClr>
                <a:srgbClr val="262625"/>
              </a:buClr>
              <a:buSzPts val="2000"/>
              <a:buFont typeface="Work Sans"/>
              <a:buNone/>
            </a:pPr>
            <a:r>
              <a:rPr lang="es-ES" sz="2000" u="sng">
                <a:solidFill>
                  <a:srgbClr val="262625"/>
                </a:solidFill>
                <a:latin typeface="Work Sans"/>
                <a:ea typeface="Work Sans"/>
                <a:cs typeface="Work Sans"/>
                <a:sym typeface="Work Sans"/>
              </a:rPr>
              <a:t>Grâce au service, nous collectons, vérifions et validons tous les documents ‘que vous devez exiger de vos sous-traitants afin de respecter toutes les obligations en matière de sous-traitance.</a:t>
            </a:r>
            <a:endParaRPr sz="2000" b="0" i="0" u="sng" strike="noStrike" cap="none">
              <a:solidFill>
                <a:srgbClr val="262625"/>
              </a:solidFill>
              <a:latin typeface="Work Sans"/>
              <a:ea typeface="Work Sans"/>
              <a:cs typeface="Work Sans"/>
              <a:sym typeface="Work Sans"/>
            </a:endParaRPr>
          </a:p>
        </p:txBody>
      </p:sp>
      <p:sp>
        <p:nvSpPr>
          <p:cNvPr id="99" name="Google Shape;99;p5"/>
          <p:cNvSpPr txBox="1"/>
          <p:nvPr/>
        </p:nvSpPr>
        <p:spPr>
          <a:xfrm>
            <a:off x="8491211" y="5048738"/>
            <a:ext cx="7339018" cy="621323"/>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Tours et barrières d'accès</a:t>
            </a:r>
            <a:endParaRPr sz="2800" b="0" i="0" u="none" strike="noStrike" cap="none">
              <a:solidFill>
                <a:srgbClr val="FF5000"/>
              </a:solidFill>
              <a:latin typeface="Work Sans SemiBold"/>
              <a:ea typeface="Work Sans SemiBold"/>
              <a:cs typeface="Work Sans SemiBold"/>
              <a:sym typeface="Work Sans SemiBold"/>
            </a:endParaRPr>
          </a:p>
        </p:txBody>
      </p:sp>
      <p:sp>
        <p:nvSpPr>
          <p:cNvPr id="100" name="Google Shape;100;p5"/>
          <p:cNvSpPr txBox="1"/>
          <p:nvPr/>
        </p:nvSpPr>
        <p:spPr>
          <a:xfrm>
            <a:off x="8491211" y="5472711"/>
            <a:ext cx="7339019" cy="2083237"/>
          </a:xfrm>
          <a:prstGeom prst="rect">
            <a:avLst/>
          </a:prstGeom>
          <a:noFill/>
          <a:ln>
            <a:noFill/>
          </a:ln>
        </p:spPr>
        <p:txBody>
          <a:bodyPr spcFirstLastPara="1" wrap="square" lIns="71425" tIns="71425" rIns="71425" bIns="71425" anchor="ctr" anchorCtr="0">
            <a:spAutoFit/>
          </a:bodyPr>
          <a:lstStyle/>
          <a:p>
            <a:pPr lvl="0">
              <a:lnSpc>
                <a:spcPct val="140000"/>
              </a:lnSpc>
              <a:buClr>
                <a:srgbClr val="262625"/>
              </a:buClr>
              <a:buSzPts val="2000"/>
            </a:pPr>
            <a:r>
              <a:rPr lang="es-ES" sz="1800" u="sng" dirty="0" err="1">
                <a:solidFill>
                  <a:srgbClr val="262625"/>
                </a:solidFill>
                <a:latin typeface="Work Sans"/>
                <a:ea typeface="Work Sans"/>
                <a:cs typeface="Work Sans"/>
                <a:sym typeface="Work Sans"/>
              </a:rPr>
              <a:t>Nous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installons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dans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votre</a:t>
            </a:r>
            <a:r>
              <a:rPr lang="es-ES" sz="1800" u="sng" dirty="0">
                <a:solidFill>
                  <a:srgbClr val="262625"/>
                </a:solidFill>
                <a:latin typeface="Work Sans"/>
                <a:ea typeface="Work Sans"/>
                <a:cs typeface="Work Sans"/>
                <a:sym typeface="Work Sans"/>
              </a:rPr>
              <a:t> centre de </a:t>
            </a:r>
            <a:r>
              <a:rPr lang="es-ES" sz="1800" u="sng" dirty="0" err="1">
                <a:solidFill>
                  <a:srgbClr val="262625"/>
                </a:solidFill>
                <a:latin typeface="Work Sans"/>
                <a:ea typeface="Work Sans"/>
                <a:cs typeface="Work Sans"/>
                <a:sym typeface="Work Sans"/>
              </a:rPr>
              <a:t>travail</a:t>
            </a:r>
            <a:r>
              <a:rPr lang="es-ES" sz="1800" u="sng" dirty="0">
                <a:solidFill>
                  <a:srgbClr val="262625"/>
                </a:solidFill>
                <a:latin typeface="Work Sans"/>
                <a:ea typeface="Work Sans"/>
                <a:cs typeface="Work Sans"/>
                <a:sym typeface="Work Sans"/>
              </a:rPr>
              <a:t> des tours compatibles </a:t>
            </a:r>
            <a:r>
              <a:rPr lang="es-ES" sz="1800" u="sng" dirty="0" err="1">
                <a:solidFill>
                  <a:srgbClr val="262625"/>
                </a:solidFill>
                <a:latin typeface="Work Sans"/>
                <a:ea typeface="Work Sans"/>
                <a:cs typeface="Work Sans"/>
                <a:sym typeface="Work Sans"/>
              </a:rPr>
              <a:t>avec</a:t>
            </a:r>
            <a:r>
              <a:rPr lang="es-ES" sz="1800" u="sng" dirty="0">
                <a:solidFill>
                  <a:srgbClr val="262625"/>
                </a:solidFill>
                <a:latin typeface="Work Sans"/>
                <a:ea typeface="Work Sans"/>
                <a:cs typeface="Work Sans"/>
                <a:sym typeface="Work Sans"/>
              </a:rPr>
              <a:t> les </a:t>
            </a:r>
            <a:r>
              <a:rPr lang="es-ES" sz="1800" u="sng" dirty="0" err="1">
                <a:solidFill>
                  <a:srgbClr val="262625"/>
                </a:solidFill>
                <a:latin typeface="Work Sans"/>
                <a:ea typeface="Work Sans"/>
                <a:cs typeface="Work Sans"/>
                <a:sym typeface="Work Sans"/>
              </a:rPr>
              <a:t>cartes</a:t>
            </a:r>
            <a:r>
              <a:rPr lang="es-ES" sz="1800" u="sng" dirty="0">
                <a:solidFill>
                  <a:srgbClr val="262625"/>
                </a:solidFill>
                <a:latin typeface="Work Sans"/>
                <a:ea typeface="Work Sans"/>
                <a:cs typeface="Work Sans"/>
                <a:sym typeface="Work Sans"/>
              </a:rPr>
              <a:t> que </a:t>
            </a:r>
            <a:r>
              <a:rPr lang="es-ES" sz="1800" u="sng" dirty="0" err="1">
                <a:solidFill>
                  <a:srgbClr val="262625"/>
                </a:solidFill>
                <a:latin typeface="Work Sans"/>
                <a:ea typeface="Work Sans"/>
                <a:cs typeface="Work Sans"/>
                <a:sym typeface="Work Sans"/>
              </a:rPr>
              <a:t>nous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générons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pour</a:t>
            </a:r>
            <a:r>
              <a:rPr lang="es-ES" sz="1800" u="sng" dirty="0">
                <a:solidFill>
                  <a:srgbClr val="262625"/>
                </a:solidFill>
                <a:latin typeface="Work Sans"/>
                <a:ea typeface="Work Sans"/>
                <a:cs typeface="Work Sans"/>
                <a:sym typeface="Work Sans"/>
              </a:rPr>
              <a:t> les </a:t>
            </a:r>
            <a:r>
              <a:rPr lang="es-ES" sz="1800" u="sng" dirty="0" err="1">
                <a:solidFill>
                  <a:srgbClr val="262625"/>
                </a:solidFill>
                <a:latin typeface="Work Sans"/>
                <a:ea typeface="Work Sans"/>
                <a:cs typeface="Work Sans"/>
                <a:sym typeface="Work Sans"/>
              </a:rPr>
              <a:t>travailleurs</a:t>
            </a:r>
            <a:r>
              <a:rPr lang="es-ES" sz="1800" u="sng" dirty="0">
                <a:solidFill>
                  <a:srgbClr val="262625"/>
                </a:solidFill>
                <a:latin typeface="Work Sans"/>
                <a:ea typeface="Work Sans"/>
                <a:cs typeface="Work Sans"/>
                <a:sym typeface="Work Sans"/>
              </a:rPr>
              <a:t> de vos </a:t>
            </a:r>
            <a:r>
              <a:rPr lang="es-ES" sz="1800" u="sng" dirty="0" err="1">
                <a:solidFill>
                  <a:srgbClr val="262625"/>
                </a:solidFill>
                <a:latin typeface="Work Sans"/>
                <a:ea typeface="Work Sans"/>
                <a:cs typeface="Work Sans"/>
                <a:sym typeface="Work Sans"/>
              </a:rPr>
              <a:t>sous-traitants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Ainsi</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lors</a:t>
            </a:r>
            <a:r>
              <a:rPr lang="es-ES" sz="1800" u="sng" dirty="0">
                <a:solidFill>
                  <a:srgbClr val="262625"/>
                </a:solidFill>
                <a:latin typeface="Work Sans"/>
                <a:ea typeface="Work Sans"/>
                <a:cs typeface="Work Sans"/>
                <a:sym typeface="Work Sans"/>
              </a:rPr>
              <a:t> de </a:t>
            </a:r>
            <a:r>
              <a:rPr lang="es-ES" sz="1800" u="sng" dirty="0" err="1">
                <a:solidFill>
                  <a:srgbClr val="262625"/>
                </a:solidFill>
                <a:latin typeface="Work Sans"/>
                <a:ea typeface="Work Sans"/>
                <a:cs typeface="Work Sans"/>
                <a:sym typeface="Work Sans"/>
              </a:rPr>
              <a:t>leur</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entrée</a:t>
            </a:r>
            <a:r>
              <a:rPr lang="es-ES" sz="1800" u="sng" dirty="0">
                <a:solidFill>
                  <a:srgbClr val="262625"/>
                </a:solidFill>
                <a:latin typeface="Work Sans"/>
                <a:ea typeface="Work Sans"/>
                <a:cs typeface="Work Sans"/>
                <a:sym typeface="Work Sans"/>
              </a:rPr>
              <a:t>, les </a:t>
            </a:r>
            <a:r>
              <a:rPr lang="es-ES" sz="1800" u="sng" dirty="0" err="1">
                <a:solidFill>
                  <a:srgbClr val="262625"/>
                </a:solidFill>
                <a:latin typeface="Work Sans"/>
                <a:ea typeface="Work Sans"/>
                <a:cs typeface="Work Sans"/>
                <a:sym typeface="Work Sans"/>
              </a:rPr>
              <a:t>travailleurs</a:t>
            </a:r>
            <a:r>
              <a:rPr lang="es-ES" sz="1800" u="sng" dirty="0">
                <a:solidFill>
                  <a:srgbClr val="262625"/>
                </a:solidFill>
                <a:latin typeface="Work Sans"/>
                <a:ea typeface="Work Sans"/>
                <a:cs typeface="Work Sans"/>
                <a:sym typeface="Work Sans"/>
              </a:rPr>
              <a:t> </a:t>
            </a:r>
            <a:r>
              <a:rPr lang="es-ES" sz="1800" u="sng" dirty="0" err="1">
                <a:solidFill>
                  <a:srgbClr val="262625"/>
                </a:solidFill>
                <a:latin typeface="Work Sans"/>
                <a:ea typeface="Work Sans"/>
                <a:cs typeface="Work Sans"/>
                <a:sym typeface="Work Sans"/>
              </a:rPr>
              <a:t>utilisent</a:t>
            </a:r>
            <a:r>
              <a:rPr lang="es-ES" sz="1800" u="sng" dirty="0">
                <a:solidFill>
                  <a:srgbClr val="262625"/>
                </a:solidFill>
                <a:latin typeface="Work Sans"/>
                <a:ea typeface="Work Sans"/>
                <a:cs typeface="Work Sans"/>
                <a:sym typeface="Work Sans"/>
              </a:rPr>
              <a:t> le scanner de tour et </a:t>
            </a:r>
            <a:r>
              <a:rPr lang="es-ES" sz="1800" u="sng" dirty="0" err="1">
                <a:solidFill>
                  <a:srgbClr val="262625"/>
                </a:solidFill>
                <a:latin typeface="Work Sans"/>
                <a:ea typeface="Work Sans"/>
                <a:cs typeface="Work Sans"/>
                <a:sym typeface="Work Sans"/>
              </a:rPr>
              <a:t>ne</a:t>
            </a:r>
            <a:r>
              <a:rPr lang="es-ES" sz="1800" u="sng" dirty="0">
                <a:solidFill>
                  <a:srgbClr val="262625"/>
                </a:solidFill>
                <a:latin typeface="Work Sans"/>
                <a:ea typeface="Work Sans"/>
                <a:cs typeface="Work Sans"/>
                <a:sym typeface="Work Sans"/>
              </a:rPr>
              <a:t> se </a:t>
            </a:r>
            <a:r>
              <a:rPr lang="es-ES" sz="1800" u="sng" dirty="0" err="1">
                <a:solidFill>
                  <a:srgbClr val="262625"/>
                </a:solidFill>
                <a:latin typeface="Work Sans"/>
                <a:ea typeface="Work Sans"/>
                <a:cs typeface="Work Sans"/>
                <a:sym typeface="Work Sans"/>
              </a:rPr>
              <a:t>frayent</a:t>
            </a:r>
            <a:r>
              <a:rPr lang="es-ES" sz="1800" u="sng" dirty="0">
                <a:solidFill>
                  <a:srgbClr val="262625"/>
                </a:solidFill>
                <a:latin typeface="Work Sans"/>
                <a:ea typeface="Work Sans"/>
                <a:cs typeface="Work Sans"/>
                <a:sym typeface="Work Sans"/>
              </a:rPr>
              <a:t> un </a:t>
            </a:r>
            <a:r>
              <a:rPr lang="es-ES" sz="1800" u="sng" dirty="0" err="1">
                <a:solidFill>
                  <a:srgbClr val="262625"/>
                </a:solidFill>
                <a:latin typeface="Work Sans"/>
                <a:ea typeface="Work Sans"/>
                <a:cs typeface="Work Sans"/>
                <a:sym typeface="Work Sans"/>
              </a:rPr>
              <a:t>chemin</a:t>
            </a:r>
            <a:r>
              <a:rPr lang="es-ES" sz="1800" u="sng" dirty="0">
                <a:solidFill>
                  <a:srgbClr val="262625"/>
                </a:solidFill>
                <a:latin typeface="Work Sans"/>
                <a:ea typeface="Work Sans"/>
                <a:cs typeface="Work Sans"/>
                <a:sym typeface="Work Sans"/>
              </a:rPr>
              <a:t> </a:t>
            </a:r>
            <a:r>
              <a:rPr lang="fr-FR" sz="1800" u="sng" dirty="0" smtClean="0">
                <a:solidFill>
                  <a:srgbClr val="262625"/>
                </a:solidFill>
                <a:latin typeface="Work Sans"/>
                <a:ea typeface="Work Sans"/>
                <a:cs typeface="Work Sans"/>
                <a:sym typeface="Work Sans"/>
              </a:rPr>
              <a:t>que s'ils sont autorisés à ce moment-là</a:t>
            </a:r>
            <a:r>
              <a:rPr lang="es-ES" sz="1800" u="sng" dirty="0" smtClean="0">
                <a:solidFill>
                  <a:srgbClr val="262625"/>
                </a:solidFill>
                <a:latin typeface="Work Sans"/>
                <a:ea typeface="Work Sans"/>
                <a:cs typeface="Work Sans"/>
                <a:sym typeface="Work Sans"/>
              </a:rPr>
              <a:t>.</a:t>
            </a:r>
            <a:endParaRPr sz="1800" b="0" i="0" u="sng" strike="noStrike" cap="none">
              <a:solidFill>
                <a:srgbClr val="262625"/>
              </a:solidFill>
              <a:latin typeface="Work Sans"/>
              <a:ea typeface="Work Sans"/>
              <a:cs typeface="Work Sans"/>
              <a:sym typeface="Work Sans"/>
            </a:endParaRPr>
          </a:p>
        </p:txBody>
      </p:sp>
      <p:sp>
        <p:nvSpPr>
          <p:cNvPr id="101" name="Google Shape;101;p5"/>
          <p:cNvSpPr txBox="1"/>
          <p:nvPr/>
        </p:nvSpPr>
        <p:spPr>
          <a:xfrm>
            <a:off x="16289009" y="4997202"/>
            <a:ext cx="7339018" cy="66133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Validateurs</a:t>
            </a:r>
            <a:endParaRPr sz="2800" b="0" i="0" u="none" strike="noStrike" cap="none">
              <a:solidFill>
                <a:srgbClr val="FF5000"/>
              </a:solidFill>
              <a:latin typeface="Work Sans SemiBold"/>
              <a:ea typeface="Work Sans SemiBold"/>
              <a:cs typeface="Work Sans SemiBold"/>
              <a:sym typeface="Work Sans SemiBold"/>
            </a:endParaRPr>
          </a:p>
        </p:txBody>
      </p:sp>
      <p:sp>
        <p:nvSpPr>
          <p:cNvPr id="102" name="Google Shape;102;p5"/>
          <p:cNvSpPr txBox="1"/>
          <p:nvPr/>
        </p:nvSpPr>
        <p:spPr>
          <a:xfrm>
            <a:off x="16289009" y="5436677"/>
            <a:ext cx="7339018" cy="2298681"/>
          </a:xfrm>
          <a:prstGeom prst="rect">
            <a:avLst/>
          </a:prstGeom>
          <a:noFill/>
          <a:ln>
            <a:noFill/>
          </a:ln>
        </p:spPr>
        <p:txBody>
          <a:bodyPr spcFirstLastPara="1" wrap="square" lIns="71425" tIns="71425" rIns="71425" bIns="71425" anchor="ctr" anchorCtr="0">
            <a:spAutoFit/>
          </a:bodyPr>
          <a:lstStyle/>
          <a:p>
            <a:pPr lvl="0">
              <a:lnSpc>
                <a:spcPct val="140000"/>
              </a:lnSpc>
              <a:buClr>
                <a:srgbClr val="262625"/>
              </a:buClr>
              <a:buSzPts val="2000"/>
            </a:pPr>
            <a:r>
              <a:rPr lang="es-ES" sz="2000" u="sng" dirty="0" err="1">
                <a:solidFill>
                  <a:srgbClr val="262625"/>
                </a:solidFill>
                <a:latin typeface="Work Sans"/>
                <a:ea typeface="Work Sans"/>
                <a:cs typeface="Work Sans"/>
                <a:sym typeface="Work Sans"/>
              </a:rPr>
              <a:t>Vous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pouvez</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sous-traiter</a:t>
            </a:r>
            <a:r>
              <a:rPr lang="es-ES" sz="2000" u="sng" dirty="0">
                <a:solidFill>
                  <a:srgbClr val="262625"/>
                </a:solidFill>
                <a:latin typeface="Work Sans"/>
                <a:ea typeface="Work Sans"/>
                <a:cs typeface="Work Sans"/>
                <a:sym typeface="Work Sans"/>
              </a:rPr>
              <a:t> nos </a:t>
            </a:r>
            <a:r>
              <a:rPr lang="es-ES" sz="2000" u="sng" dirty="0" err="1">
                <a:solidFill>
                  <a:srgbClr val="262625"/>
                </a:solidFill>
                <a:latin typeface="Work Sans"/>
                <a:ea typeface="Work Sans"/>
                <a:cs typeface="Work Sans"/>
                <a:sym typeface="Work Sans"/>
              </a:rPr>
              <a:t>validateurs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qui</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veilleront</a:t>
            </a:r>
            <a:r>
              <a:rPr lang="es-ES" sz="2000" u="sng" dirty="0">
                <a:solidFill>
                  <a:srgbClr val="262625"/>
                </a:solidFill>
                <a:latin typeface="Work Sans"/>
                <a:ea typeface="Work Sans"/>
                <a:cs typeface="Work Sans"/>
                <a:sym typeface="Work Sans"/>
              </a:rPr>
              <a:t> à ce que </a:t>
            </a:r>
            <a:r>
              <a:rPr lang="es-ES" sz="2000" u="sng" dirty="0" err="1">
                <a:solidFill>
                  <a:srgbClr val="262625"/>
                </a:solidFill>
                <a:latin typeface="Work Sans"/>
                <a:ea typeface="Work Sans"/>
                <a:cs typeface="Work Sans"/>
                <a:sym typeface="Work Sans"/>
              </a:rPr>
              <a:t>tout</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soit</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correct</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lorsqu'un</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travailleur</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accède</a:t>
            </a:r>
            <a:r>
              <a:rPr lang="es-ES" sz="2000" u="sng" dirty="0">
                <a:solidFill>
                  <a:srgbClr val="262625"/>
                </a:solidFill>
                <a:latin typeface="Work Sans"/>
                <a:ea typeface="Work Sans"/>
                <a:cs typeface="Work Sans"/>
                <a:sym typeface="Work Sans"/>
              </a:rPr>
              <a:t> à </a:t>
            </a:r>
            <a:r>
              <a:rPr lang="es-ES" sz="2000" u="sng" dirty="0" err="1">
                <a:solidFill>
                  <a:srgbClr val="262625"/>
                </a:solidFill>
                <a:latin typeface="Work Sans"/>
                <a:ea typeface="Work Sans"/>
                <a:cs typeface="Work Sans"/>
                <a:sym typeface="Work Sans"/>
              </a:rPr>
              <a:t>votre</a:t>
            </a:r>
            <a:r>
              <a:rPr lang="es-ES" sz="2000" u="sng" dirty="0">
                <a:solidFill>
                  <a:srgbClr val="262625"/>
                </a:solidFill>
                <a:latin typeface="Work Sans"/>
                <a:ea typeface="Work Sans"/>
                <a:cs typeface="Work Sans"/>
                <a:sym typeface="Work Sans"/>
              </a:rPr>
              <a:t> centre </a:t>
            </a:r>
            <a:r>
              <a:rPr lang="fr-FR" sz="2000" u="sng" dirty="0" smtClean="0">
                <a:solidFill>
                  <a:srgbClr val="262625"/>
                </a:solidFill>
                <a:latin typeface="Work Sans"/>
                <a:ea typeface="Work Sans"/>
                <a:cs typeface="Work Sans"/>
                <a:sym typeface="Work Sans"/>
              </a:rPr>
              <a:t>et puissent résoudre tout problème </a:t>
            </a:r>
            <a:r>
              <a:rPr lang="es-ES" sz="2000" u="sng" dirty="0" err="1" smtClean="0">
                <a:solidFill>
                  <a:srgbClr val="262625"/>
                </a:solidFill>
                <a:latin typeface="Work Sans"/>
                <a:ea typeface="Work Sans"/>
                <a:cs typeface="Work Sans"/>
                <a:sym typeface="Work Sans"/>
              </a:rPr>
              <a:t>pouvant</a:t>
            </a:r>
            <a:r>
              <a:rPr lang="es-ES" sz="2000" u="sng" dirty="0" smtClean="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survenir</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avec</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l'accès</a:t>
            </a:r>
            <a:r>
              <a:rPr lang="es-ES" sz="2000" u="sng" dirty="0">
                <a:solidFill>
                  <a:srgbClr val="262625"/>
                </a:solidFill>
                <a:latin typeface="Work Sans"/>
                <a:ea typeface="Work Sans"/>
                <a:cs typeface="Work Sans"/>
                <a:sym typeface="Work Sans"/>
              </a:rPr>
              <a:t> de </a:t>
            </a:r>
            <a:r>
              <a:rPr lang="es-ES" sz="2000" u="sng" dirty="0" err="1">
                <a:solidFill>
                  <a:srgbClr val="262625"/>
                </a:solidFill>
                <a:latin typeface="Work Sans"/>
                <a:ea typeface="Work Sans"/>
                <a:cs typeface="Work Sans"/>
                <a:sym typeface="Work Sans"/>
              </a:rPr>
              <a:t>l'un</a:t>
            </a:r>
            <a:r>
              <a:rPr lang="es-ES" sz="2000" u="sng" dirty="0">
                <a:solidFill>
                  <a:srgbClr val="262625"/>
                </a:solidFill>
                <a:latin typeface="Work Sans"/>
                <a:ea typeface="Work Sans"/>
                <a:cs typeface="Work Sans"/>
                <a:sym typeface="Work Sans"/>
              </a:rPr>
              <a:t> de vos </a:t>
            </a:r>
            <a:r>
              <a:rPr lang="es-ES" sz="2000" u="sng" dirty="0" err="1">
                <a:solidFill>
                  <a:srgbClr val="262625"/>
                </a:solidFill>
                <a:latin typeface="Work Sans"/>
                <a:ea typeface="Work Sans"/>
                <a:cs typeface="Work Sans"/>
                <a:sym typeface="Work Sans"/>
              </a:rPr>
              <a:t>sous-traitants</a:t>
            </a:r>
            <a:r>
              <a:rPr lang="es-ES" sz="2000" u="sng" dirty="0">
                <a:solidFill>
                  <a:srgbClr val="262625"/>
                </a:solidFill>
                <a:latin typeface="Work Sans"/>
                <a:ea typeface="Work Sans"/>
                <a:cs typeface="Work Sans"/>
                <a:sym typeface="Work Sans"/>
              </a:rPr>
              <a:t>.</a:t>
            </a:r>
            <a:endParaRPr sz="2000" b="0" i="0" u="sng" strike="noStrike" cap="none">
              <a:solidFill>
                <a:srgbClr val="262625"/>
              </a:solidFill>
              <a:latin typeface="Work Sans"/>
              <a:ea typeface="Work Sans"/>
              <a:cs typeface="Work Sans"/>
              <a:sym typeface="Work Sans"/>
            </a:endParaRPr>
          </a:p>
        </p:txBody>
      </p:sp>
      <p:sp>
        <p:nvSpPr>
          <p:cNvPr id="103" name="Google Shape;103;p5"/>
          <p:cNvSpPr txBox="1"/>
          <p:nvPr/>
        </p:nvSpPr>
        <p:spPr>
          <a:xfrm>
            <a:off x="693411" y="9956333"/>
            <a:ext cx="7339019" cy="66133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Contrôle d'accès via smartphone</a:t>
            </a:r>
            <a:endParaRPr sz="2800" b="0" i="0" u="none" strike="noStrike" cap="none">
              <a:solidFill>
                <a:srgbClr val="FF5000"/>
              </a:solidFill>
              <a:latin typeface="Work Sans SemiBold"/>
              <a:ea typeface="Work Sans SemiBold"/>
              <a:cs typeface="Work Sans SemiBold"/>
              <a:sym typeface="Work Sans SemiBold"/>
            </a:endParaRPr>
          </a:p>
        </p:txBody>
      </p:sp>
      <p:sp>
        <p:nvSpPr>
          <p:cNvPr id="104" name="Google Shape;104;p5"/>
          <p:cNvSpPr txBox="1"/>
          <p:nvPr/>
        </p:nvSpPr>
        <p:spPr>
          <a:xfrm>
            <a:off x="693411" y="10449221"/>
            <a:ext cx="7339019" cy="2298681"/>
          </a:xfrm>
          <a:prstGeom prst="rect">
            <a:avLst/>
          </a:prstGeom>
          <a:noFill/>
          <a:ln>
            <a:noFill/>
          </a:ln>
        </p:spPr>
        <p:txBody>
          <a:bodyPr spcFirstLastPara="1" wrap="square" lIns="71425" tIns="71425" rIns="71425" bIns="71425" anchor="ctr" anchorCtr="0">
            <a:spAutoFit/>
          </a:bodyPr>
          <a:lstStyle/>
          <a:p>
            <a:pPr lvl="0">
              <a:lnSpc>
                <a:spcPct val="140000"/>
              </a:lnSpc>
              <a:buClr>
                <a:srgbClr val="262625"/>
              </a:buClr>
              <a:buSzPts val="2000"/>
            </a:pPr>
            <a:r>
              <a:rPr lang="es-ES" sz="2000" u="sng" dirty="0" err="1" smtClean="0">
                <a:solidFill>
                  <a:srgbClr val="262625"/>
                </a:solidFill>
                <a:latin typeface="Work Sans"/>
                <a:ea typeface="Work Sans"/>
                <a:cs typeface="Work Sans"/>
                <a:sym typeface="Work Sans"/>
              </a:rPr>
              <a:t>Vous</a:t>
            </a:r>
            <a:r>
              <a:rPr lang="es-ES" sz="2000" u="sng" dirty="0" smtClean="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pouvez</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numériser</a:t>
            </a:r>
            <a:r>
              <a:rPr lang="es-ES" sz="2000" u="sng" dirty="0">
                <a:solidFill>
                  <a:srgbClr val="262625"/>
                </a:solidFill>
                <a:latin typeface="Work Sans"/>
                <a:ea typeface="Work Sans"/>
                <a:cs typeface="Work Sans"/>
                <a:sym typeface="Work Sans"/>
              </a:rPr>
              <a:t> </a:t>
            </a:r>
            <a:r>
              <a:rPr lang="fr-FR" sz="2000" u="sng" dirty="0" smtClean="0">
                <a:solidFill>
                  <a:srgbClr val="262625"/>
                </a:solidFill>
                <a:latin typeface="Work Sans"/>
                <a:ea typeface="Work Sans"/>
                <a:cs typeface="Work Sans"/>
                <a:sym typeface="Work Sans"/>
              </a:rPr>
              <a:t>les cartes dont nous fournissons les travailleurs</a:t>
            </a:r>
            <a:r>
              <a:rPr lang="es-ES" sz="2000" u="sng" dirty="0" smtClean="0">
                <a:solidFill>
                  <a:srgbClr val="262625"/>
                </a:solidFill>
                <a:latin typeface="Work Sans"/>
                <a:ea typeface="Work Sans"/>
                <a:cs typeface="Work Sans"/>
                <a:sym typeface="Work Sans"/>
              </a:rPr>
              <a:t> </a:t>
            </a:r>
            <a:r>
              <a:rPr lang="es-ES" sz="2000" u="sng" dirty="0">
                <a:solidFill>
                  <a:srgbClr val="262625"/>
                </a:solidFill>
                <a:latin typeface="Work Sans"/>
                <a:ea typeface="Work Sans"/>
                <a:cs typeface="Work Sans"/>
                <a:sym typeface="Work Sans"/>
              </a:rPr>
              <a:t>de vos </a:t>
            </a:r>
            <a:r>
              <a:rPr lang="es-ES" sz="2000" u="sng" dirty="0" err="1">
                <a:solidFill>
                  <a:srgbClr val="262625"/>
                </a:solidFill>
                <a:latin typeface="Work Sans"/>
                <a:ea typeface="Work Sans"/>
                <a:cs typeface="Work Sans"/>
                <a:sym typeface="Work Sans"/>
              </a:rPr>
              <a:t>sous-traitants</a:t>
            </a:r>
            <a:r>
              <a:rPr lang="es-ES" sz="2000" u="sng" dirty="0">
                <a:solidFill>
                  <a:srgbClr val="262625"/>
                </a:solidFill>
                <a:latin typeface="Work Sans"/>
                <a:ea typeface="Work Sans"/>
                <a:cs typeface="Work Sans"/>
                <a:sym typeface="Work Sans"/>
              </a:rPr>
              <a:t> et </a:t>
            </a:r>
            <a:r>
              <a:rPr lang="es-ES" sz="2000" u="sng" dirty="0" err="1">
                <a:solidFill>
                  <a:srgbClr val="262625"/>
                </a:solidFill>
                <a:latin typeface="Work Sans"/>
                <a:ea typeface="Work Sans"/>
                <a:cs typeface="Work Sans"/>
                <a:sym typeface="Work Sans"/>
              </a:rPr>
              <a:t>vous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saurez</a:t>
            </a:r>
            <a:r>
              <a:rPr lang="es-ES" sz="2000" u="sng" dirty="0">
                <a:solidFill>
                  <a:srgbClr val="262625"/>
                </a:solidFill>
                <a:latin typeface="Work Sans"/>
                <a:ea typeface="Work Sans"/>
                <a:cs typeface="Work Sans"/>
                <a:sym typeface="Work Sans"/>
              </a:rPr>
              <a:t> si elles </a:t>
            </a:r>
            <a:r>
              <a:rPr lang="es-ES" sz="2000" u="sng" dirty="0" err="1">
                <a:solidFill>
                  <a:srgbClr val="262625"/>
                </a:solidFill>
                <a:latin typeface="Work Sans"/>
                <a:ea typeface="Work Sans"/>
                <a:cs typeface="Work Sans"/>
                <a:sym typeface="Work Sans"/>
              </a:rPr>
              <a:t>conviennent</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pour</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entrer</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dans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votre</a:t>
            </a:r>
            <a:r>
              <a:rPr lang="es-ES" sz="2000" u="sng" dirty="0">
                <a:solidFill>
                  <a:srgbClr val="262625"/>
                </a:solidFill>
                <a:latin typeface="Work Sans"/>
                <a:ea typeface="Work Sans"/>
                <a:cs typeface="Work Sans"/>
                <a:sym typeface="Work Sans"/>
              </a:rPr>
              <a:t> centre. Vos </a:t>
            </a:r>
            <a:r>
              <a:rPr lang="es-ES" sz="2000" u="sng" dirty="0" err="1">
                <a:solidFill>
                  <a:srgbClr val="262625"/>
                </a:solidFill>
                <a:latin typeface="Work Sans"/>
                <a:ea typeface="Work Sans"/>
                <a:cs typeface="Work Sans"/>
                <a:sym typeface="Work Sans"/>
              </a:rPr>
              <a:t>heures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d'entrée</a:t>
            </a:r>
            <a:r>
              <a:rPr lang="es-ES" sz="2000" u="sng" dirty="0">
                <a:solidFill>
                  <a:srgbClr val="262625"/>
                </a:solidFill>
                <a:latin typeface="Work Sans"/>
                <a:ea typeface="Work Sans"/>
                <a:cs typeface="Work Sans"/>
                <a:sym typeface="Work Sans"/>
              </a:rPr>
              <a:t> / </a:t>
            </a:r>
            <a:r>
              <a:rPr lang="es-ES" sz="2000" u="sng" dirty="0" err="1">
                <a:solidFill>
                  <a:srgbClr val="262625"/>
                </a:solidFill>
                <a:latin typeface="Work Sans"/>
                <a:ea typeface="Work Sans"/>
                <a:cs typeface="Work Sans"/>
                <a:sym typeface="Work Sans"/>
              </a:rPr>
              <a:t>sortie</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sont</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marquées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pour</a:t>
            </a:r>
            <a:r>
              <a:rPr lang="es-ES" sz="2000" u="sng" dirty="0">
                <a:solidFill>
                  <a:srgbClr val="262625"/>
                </a:solidFill>
                <a:latin typeface="Work Sans"/>
                <a:ea typeface="Work Sans"/>
                <a:cs typeface="Work Sans"/>
                <a:sym typeface="Work Sans"/>
              </a:rPr>
              <a:t> les </a:t>
            </a:r>
            <a:r>
              <a:rPr lang="es-ES" sz="2000" u="sng" dirty="0" err="1">
                <a:solidFill>
                  <a:srgbClr val="262625"/>
                </a:solidFill>
                <a:latin typeface="Work Sans"/>
                <a:ea typeface="Work Sans"/>
                <a:cs typeface="Work Sans"/>
                <a:sym typeface="Work Sans"/>
              </a:rPr>
              <a:t>rapports</a:t>
            </a:r>
            <a:r>
              <a:rPr lang="es-ES" sz="2000" u="sng" dirty="0">
                <a:solidFill>
                  <a:srgbClr val="262625"/>
                </a:solidFill>
                <a:latin typeface="Work Sans"/>
                <a:ea typeface="Work Sans"/>
                <a:cs typeface="Work Sans"/>
                <a:sym typeface="Work Sans"/>
              </a:rPr>
              <a:t> </a:t>
            </a:r>
            <a:r>
              <a:rPr lang="es-ES" sz="2000" u="sng" dirty="0" err="1">
                <a:solidFill>
                  <a:srgbClr val="262625"/>
                </a:solidFill>
                <a:latin typeface="Work Sans"/>
                <a:ea typeface="Work Sans"/>
                <a:cs typeface="Work Sans"/>
                <a:sym typeface="Work Sans"/>
              </a:rPr>
              <a:t>ultérieurs</a:t>
            </a:r>
            <a:r>
              <a:rPr lang="es-ES" sz="2000" u="sng" dirty="0">
                <a:solidFill>
                  <a:srgbClr val="262625"/>
                </a:solidFill>
                <a:latin typeface="Work Sans"/>
                <a:ea typeface="Work Sans"/>
                <a:cs typeface="Work Sans"/>
                <a:sym typeface="Work Sans"/>
              </a:rPr>
              <a:t>.</a:t>
            </a:r>
            <a:endParaRPr sz="2000" u="sng">
              <a:solidFill>
                <a:srgbClr val="262625"/>
              </a:solidFill>
              <a:latin typeface="Work Sans"/>
              <a:ea typeface="Work Sans"/>
              <a:cs typeface="Work Sans"/>
              <a:sym typeface="Work Sans"/>
            </a:endParaRPr>
          </a:p>
        </p:txBody>
      </p:sp>
      <p:sp>
        <p:nvSpPr>
          <p:cNvPr id="105" name="Google Shape;105;p5"/>
          <p:cNvSpPr txBox="1"/>
          <p:nvPr/>
        </p:nvSpPr>
        <p:spPr>
          <a:xfrm>
            <a:off x="8491211" y="9973581"/>
            <a:ext cx="7339018" cy="66131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dirty="0" err="1" smtClean="0">
                <a:solidFill>
                  <a:srgbClr val="FF5000"/>
                </a:solidFill>
                <a:latin typeface="Work Sans SemiBold"/>
                <a:ea typeface="Work Sans SemiBold"/>
                <a:cs typeface="Work Sans SemiBold"/>
                <a:sym typeface="Work Sans SemiBold"/>
              </a:rPr>
              <a:t>Auditeurs</a:t>
            </a:r>
            <a:endParaRPr sz="2800" b="0" i="0" u="none" strike="noStrike" cap="none">
              <a:solidFill>
                <a:srgbClr val="FF5000"/>
              </a:solidFill>
              <a:latin typeface="Work Sans SemiBold"/>
              <a:ea typeface="Work Sans SemiBold"/>
              <a:cs typeface="Work Sans SemiBold"/>
              <a:sym typeface="Work Sans SemiBold"/>
            </a:endParaRPr>
          </a:p>
        </p:txBody>
      </p:sp>
      <p:sp>
        <p:nvSpPr>
          <p:cNvPr id="106" name="Google Shape;106;p5"/>
          <p:cNvSpPr txBox="1"/>
          <p:nvPr/>
        </p:nvSpPr>
        <p:spPr>
          <a:xfrm>
            <a:off x="8491211" y="10628757"/>
            <a:ext cx="7339019" cy="1436907"/>
          </a:xfrm>
          <a:prstGeom prst="rect">
            <a:avLst/>
          </a:prstGeom>
          <a:noFill/>
          <a:ln>
            <a:noFill/>
          </a:ln>
        </p:spPr>
        <p:txBody>
          <a:bodyPr spcFirstLastPara="1" wrap="square" lIns="71425" tIns="71425" rIns="71425" bIns="71425" anchor="ctr" anchorCtr="0">
            <a:spAutoFit/>
          </a:bodyPr>
          <a:lstStyle/>
          <a:p>
            <a:pPr lvl="0">
              <a:lnSpc>
                <a:spcPct val="140000"/>
              </a:lnSpc>
              <a:buClr>
                <a:srgbClr val="262625"/>
              </a:buClr>
              <a:buSzPts val="2000"/>
            </a:pPr>
            <a:r>
              <a:rPr lang="fr-FR" sz="2000" u="sng" dirty="0" smtClean="0">
                <a:solidFill>
                  <a:srgbClr val="262625"/>
                </a:solidFill>
                <a:latin typeface="Work Sans"/>
                <a:ea typeface="Work Sans"/>
                <a:cs typeface="Work Sans"/>
                <a:sym typeface="Work Sans"/>
              </a:rPr>
              <a:t>Assurez- </a:t>
            </a:r>
            <a:r>
              <a:rPr lang="fr-FR" sz="2000" u="sng" dirty="0" smtClean="0">
                <a:solidFill>
                  <a:srgbClr val="262625"/>
                </a:solidFill>
                <a:latin typeface="Work Sans"/>
                <a:ea typeface="Work Sans"/>
                <a:cs typeface="Work Sans"/>
                <a:sym typeface="Work Sans"/>
              </a:rPr>
              <a:t>vous en temps réel que les travailleurs et les machines qui ont eu accès à votre lieu de travail sont aptes grâce à nos auditeurs sur place</a:t>
            </a:r>
            <a:endParaRPr sz="2000" b="0" i="0" u="sng" strike="noStrike" cap="none">
              <a:solidFill>
                <a:srgbClr val="262625"/>
              </a:solidFill>
              <a:latin typeface="Work Sans"/>
              <a:ea typeface="Work Sans"/>
              <a:cs typeface="Work Sans"/>
              <a:sym typeface="Work Sans"/>
            </a:endParaRPr>
          </a:p>
        </p:txBody>
      </p:sp>
      <p:sp>
        <p:nvSpPr>
          <p:cNvPr id="107" name="Google Shape;107;p5"/>
          <p:cNvSpPr txBox="1"/>
          <p:nvPr/>
        </p:nvSpPr>
        <p:spPr>
          <a:xfrm>
            <a:off x="16289009" y="9973581"/>
            <a:ext cx="7339018" cy="626837"/>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800"/>
              <a:buFont typeface="Work Sans SemiBold"/>
              <a:buNone/>
            </a:pPr>
            <a:r>
              <a:rPr lang="es-ES" sz="2800">
                <a:solidFill>
                  <a:srgbClr val="FF5000"/>
                </a:solidFill>
                <a:latin typeface="Work Sans SemiBold"/>
                <a:ea typeface="Work Sans SemiBold"/>
                <a:cs typeface="Work Sans SemiBold"/>
                <a:sym typeface="Work Sans SemiBold"/>
              </a:rPr>
              <a:t>Préventionnistes</a:t>
            </a:r>
            <a:endParaRPr sz="2800" b="0" i="0" u="none" strike="noStrike" cap="none">
              <a:solidFill>
                <a:srgbClr val="FF5000"/>
              </a:solidFill>
              <a:latin typeface="Work Sans SemiBold"/>
              <a:ea typeface="Work Sans SemiBold"/>
              <a:cs typeface="Work Sans SemiBold"/>
              <a:sym typeface="Work Sans SemiBold"/>
            </a:endParaRPr>
          </a:p>
        </p:txBody>
      </p:sp>
      <p:sp>
        <p:nvSpPr>
          <p:cNvPr id="108" name="Google Shape;108;p5"/>
          <p:cNvSpPr txBox="1"/>
          <p:nvPr/>
        </p:nvSpPr>
        <p:spPr>
          <a:xfrm>
            <a:off x="16289009" y="10449221"/>
            <a:ext cx="7339019" cy="1580560"/>
          </a:xfrm>
          <a:prstGeom prst="rect">
            <a:avLst/>
          </a:prstGeom>
          <a:noFill/>
          <a:ln>
            <a:noFill/>
          </a:ln>
        </p:spPr>
        <p:txBody>
          <a:bodyPr spcFirstLastPara="1" wrap="square" lIns="71425" tIns="71425" rIns="71425" bIns="71425" anchor="ctr" anchorCtr="0">
            <a:spAutoFit/>
          </a:bodyPr>
          <a:lstStyle/>
          <a:p>
            <a:pPr marL="0" marR="0" lvl="0" indent="0" algn="l" rtl="0">
              <a:lnSpc>
                <a:spcPct val="140000"/>
              </a:lnSpc>
              <a:spcBef>
                <a:spcPts val="0"/>
              </a:spcBef>
              <a:spcAft>
                <a:spcPts val="0"/>
              </a:spcAft>
              <a:buClr>
                <a:srgbClr val="262625"/>
              </a:buClr>
              <a:buSzPts val="2000"/>
              <a:buFont typeface="Work Sans"/>
              <a:buNone/>
            </a:pPr>
            <a:r>
              <a:rPr lang="es-ES" sz="2000" u="sng">
                <a:solidFill>
                  <a:srgbClr val="262625"/>
                </a:solidFill>
                <a:latin typeface="Work Sans"/>
                <a:ea typeface="Work Sans"/>
                <a:cs typeface="Work Sans"/>
                <a:sym typeface="Work Sans"/>
              </a:rPr>
              <a:t>En cas de sous-traitance, des préventionnistes hautement qualifiés et des experts de nos services sont à votre disposition pour vous fournir un service clé en main adapté à vos besoins.</a:t>
            </a:r>
            <a:endParaRPr sz="2000" b="0" i="0" u="sng" strike="noStrike" cap="none">
              <a:solidFill>
                <a:srgbClr val="262625"/>
              </a:solidFill>
              <a:latin typeface="Work Sans"/>
              <a:ea typeface="Work Sans"/>
              <a:cs typeface="Work Sans"/>
              <a:sym typeface="Work Sans"/>
            </a:endParaRPr>
          </a:p>
        </p:txBody>
      </p:sp>
      <p:sp>
        <p:nvSpPr>
          <p:cNvPr id="109" name="Google Shape;109;p5"/>
          <p:cNvSpPr txBox="1"/>
          <p:nvPr/>
        </p:nvSpPr>
        <p:spPr>
          <a:xfrm>
            <a:off x="664812" y="343761"/>
            <a:ext cx="19710523" cy="1178399"/>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5400"/>
              <a:buFont typeface="Work Sans SemiBold"/>
              <a:buNone/>
            </a:pPr>
            <a:r>
              <a:rPr lang="es-ES" sz="5400" b="0" i="0" u="none" strike="noStrike" cap="none">
                <a:solidFill>
                  <a:srgbClr val="FF5000"/>
                </a:solidFill>
                <a:latin typeface="Work Sans SemiBold"/>
                <a:ea typeface="Work Sans SemiBold"/>
                <a:cs typeface="Work Sans SemiBold"/>
                <a:sym typeface="Work Sans SemiBold"/>
              </a:rPr>
              <a:t>No</a:t>
            </a:r>
            <a:r>
              <a:rPr lang="es-ES" sz="5400">
                <a:solidFill>
                  <a:srgbClr val="FF5000"/>
                </a:solidFill>
                <a:latin typeface="Work Sans SemiBold"/>
                <a:ea typeface="Work Sans SemiBold"/>
                <a:cs typeface="Work Sans SemiBold"/>
                <a:sym typeface="Work Sans SemiBold"/>
              </a:rPr>
              <a:t>us</a:t>
            </a:r>
            <a:r>
              <a:rPr lang="es-ES" sz="5400" b="0" i="0" u="none" strike="noStrike" cap="none">
                <a:solidFill>
                  <a:srgbClr val="FF5000"/>
                </a:solidFill>
                <a:latin typeface="Work Sans SemiBold"/>
                <a:ea typeface="Work Sans SemiBold"/>
                <a:cs typeface="Work Sans SemiBold"/>
                <a:sym typeface="Work Sans SemiBold"/>
              </a:rPr>
              <a:t>. </a:t>
            </a:r>
            <a:r>
              <a:rPr lang="es-ES" sz="5400">
                <a:solidFill>
                  <a:srgbClr val="262625"/>
                </a:solidFill>
                <a:latin typeface="Work Sans SemiBold"/>
                <a:ea typeface="Work Sans SemiBold"/>
                <a:cs typeface="Work Sans SemiBold"/>
                <a:sym typeface="Work Sans SemiBold"/>
              </a:rPr>
              <a:t>Services et liens pour plus d'informations</a:t>
            </a:r>
            <a:endParaRPr sz="5400" b="1" i="0" u="none" strike="noStrike" cap="none">
              <a:solidFill>
                <a:srgbClr val="262625"/>
              </a:solidFill>
              <a:latin typeface="Work Sans SemiBold"/>
              <a:ea typeface="Work Sans SemiBold"/>
              <a:cs typeface="Work Sans SemiBold"/>
              <a:sym typeface="Work Sans SemiBold"/>
            </a:endParaRPr>
          </a:p>
        </p:txBody>
      </p:sp>
      <p:pic>
        <p:nvPicPr>
          <p:cNvPr id="110" name="Google Shape;110;p5"/>
          <p:cNvPicPr preferRelativeResize="0"/>
          <p:nvPr/>
        </p:nvPicPr>
        <p:blipFill rotWithShape="1">
          <a:blip r:embed="rId6">
            <a:alphaModFix/>
          </a:blip>
          <a:srcRect/>
          <a:stretch/>
        </p:blipFill>
        <p:spPr>
          <a:xfrm>
            <a:off x="15941006" y="2582933"/>
            <a:ext cx="2350365" cy="2351070"/>
          </a:xfrm>
          <a:prstGeom prst="rect">
            <a:avLst/>
          </a:prstGeom>
          <a:noFill/>
          <a:ln>
            <a:noFill/>
          </a:ln>
        </p:spPr>
      </p:pic>
      <p:pic>
        <p:nvPicPr>
          <p:cNvPr id="111" name="Google Shape;111;p5"/>
          <p:cNvPicPr preferRelativeResize="0"/>
          <p:nvPr/>
        </p:nvPicPr>
        <p:blipFill rotWithShape="1">
          <a:blip r:embed="rId7">
            <a:alphaModFix/>
          </a:blip>
          <a:srcRect/>
          <a:stretch/>
        </p:blipFill>
        <p:spPr>
          <a:xfrm>
            <a:off x="8129887" y="7294032"/>
            <a:ext cx="2286316" cy="2286316"/>
          </a:xfrm>
          <a:prstGeom prst="rect">
            <a:avLst/>
          </a:prstGeom>
          <a:noFill/>
          <a:ln>
            <a:noFill/>
          </a:ln>
        </p:spPr>
      </p:pic>
      <p:pic>
        <p:nvPicPr>
          <p:cNvPr id="112" name="Google Shape;112;p5"/>
          <p:cNvPicPr preferRelativeResize="0"/>
          <p:nvPr/>
        </p:nvPicPr>
        <p:blipFill rotWithShape="1">
          <a:blip r:embed="rId8">
            <a:alphaModFix/>
          </a:blip>
          <a:srcRect/>
          <a:stretch/>
        </p:blipFill>
        <p:spPr>
          <a:xfrm>
            <a:off x="15868091" y="7343759"/>
            <a:ext cx="2230256" cy="2230256"/>
          </a:xfrm>
          <a:prstGeom prst="rect">
            <a:avLst/>
          </a:prstGeom>
          <a:noFill/>
          <a:ln>
            <a:noFill/>
          </a:ln>
        </p:spPr>
      </p:pic>
      <p:sp>
        <p:nvSpPr>
          <p:cNvPr id="113" name="Google Shape;113;p5"/>
          <p:cNvSpPr txBox="1"/>
          <p:nvPr/>
        </p:nvSpPr>
        <p:spPr>
          <a:xfrm>
            <a:off x="3138313" y="13121119"/>
            <a:ext cx="6718200" cy="5136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114" name="Google Shape;114;p5"/>
          <p:cNvPicPr preferRelativeResize="0"/>
          <p:nvPr/>
        </p:nvPicPr>
        <p:blipFill rotWithShape="1">
          <a:blip r:embed="rId9">
            <a:alphaModFix/>
          </a:blip>
          <a:srcRect/>
          <a:stretch/>
        </p:blipFill>
        <p:spPr>
          <a:xfrm>
            <a:off x="20488923" y="160872"/>
            <a:ext cx="3777844" cy="1064829"/>
          </a:xfrm>
          <a:prstGeom prst="rect">
            <a:avLst/>
          </a:prstGeom>
          <a:noFill/>
          <a:ln>
            <a:noFill/>
          </a:ln>
        </p:spPr>
      </p:pic>
      <p:pic>
        <p:nvPicPr>
          <p:cNvPr id="26" name="Picture 3"/>
          <p:cNvPicPr>
            <a:picLocks noChangeAspect="1" noChangeArrowheads="1"/>
          </p:cNvPicPr>
          <p:nvPr/>
        </p:nvPicPr>
        <p:blipFill>
          <a:blip r:embed="rId10"/>
          <a:srcRect/>
          <a:stretch>
            <a:fillRect/>
          </a:stretch>
        </p:blipFill>
        <p:spPr bwMode="auto">
          <a:xfrm>
            <a:off x="942786" y="12868086"/>
            <a:ext cx="1943847" cy="69423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118"/>
        <p:cNvGrpSpPr/>
        <p:nvPr/>
      </p:nvGrpSpPr>
      <p:grpSpPr>
        <a:xfrm>
          <a:off x="0" y="0"/>
          <a:ext cx="0" cy="0"/>
          <a:chOff x="0" y="0"/>
          <a:chExt cx="0" cy="0"/>
        </a:xfrm>
      </p:grpSpPr>
      <p:cxnSp>
        <p:nvCxnSpPr>
          <p:cNvPr id="119" name="Google Shape;119;p7"/>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120" name="Google Shape;120;p7"/>
          <p:cNvSpPr txBox="1">
            <a:spLocks noGrp="1"/>
          </p:cNvSpPr>
          <p:nvPr>
            <p:ph type="sldNum" idx="12"/>
          </p:nvPr>
        </p:nvSpPr>
        <p:spPr>
          <a:xfrm>
            <a:off x="23227792" y="12860311"/>
            <a:ext cx="474092"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5</a:t>
            </a:fld>
            <a:endParaRPr sz="2200" b="0" i="0" u="none" strike="noStrike" cap="none">
              <a:solidFill>
                <a:srgbClr val="A7AAAC"/>
              </a:solidFill>
              <a:latin typeface="Arial"/>
              <a:ea typeface="Arial"/>
              <a:cs typeface="Arial"/>
              <a:sym typeface="Arial"/>
            </a:endParaRPr>
          </a:p>
        </p:txBody>
      </p:sp>
      <p:sp>
        <p:nvSpPr>
          <p:cNvPr id="121" name="Google Shape;121;p7"/>
          <p:cNvSpPr txBox="1"/>
          <p:nvPr/>
        </p:nvSpPr>
        <p:spPr>
          <a:xfrm>
            <a:off x="0" y="8473483"/>
            <a:ext cx="24384001" cy="2606482"/>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8000"/>
              <a:buFont typeface="Work Sans SemiBold"/>
              <a:buNone/>
            </a:pPr>
            <a:r>
              <a:rPr lang="es-ES" sz="8000">
                <a:solidFill>
                  <a:srgbClr val="262625"/>
                </a:solidFill>
                <a:latin typeface="Work Sans SemiBold"/>
                <a:ea typeface="Work Sans SemiBold"/>
                <a:cs typeface="Work Sans SemiBold"/>
                <a:sym typeface="Work Sans SemiBold"/>
              </a:rPr>
              <a:t>Interagir avec plus de 22 000 sous-traitants</a:t>
            </a:r>
            <a:endParaRPr sz="8000" b="0" i="0" u="none" strike="noStrike" cap="none">
              <a:solidFill>
                <a:srgbClr val="262625"/>
              </a:solidFill>
              <a:latin typeface="Work Sans SemiBold"/>
              <a:ea typeface="Work Sans SemiBold"/>
              <a:cs typeface="Work Sans SemiBold"/>
              <a:sym typeface="Work Sans SemiBold"/>
            </a:endParaRPr>
          </a:p>
        </p:txBody>
      </p:sp>
      <p:sp>
        <p:nvSpPr>
          <p:cNvPr id="122" name="Google Shape;122;p7"/>
          <p:cNvSpPr txBox="1"/>
          <p:nvPr/>
        </p:nvSpPr>
        <p:spPr>
          <a:xfrm>
            <a:off x="6360342" y="10980638"/>
            <a:ext cx="11663316" cy="1223667"/>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3B3B3B"/>
              </a:buClr>
              <a:buSzPts val="2000"/>
              <a:buFont typeface="Work Sans"/>
              <a:buNone/>
            </a:pPr>
            <a:r>
              <a:rPr lang="es-ES" sz="2000">
                <a:solidFill>
                  <a:srgbClr val="3B3B3B"/>
                </a:solidFill>
                <a:latin typeface="Work Sans"/>
                <a:ea typeface="Work Sans"/>
                <a:cs typeface="Work Sans"/>
                <a:sym typeface="Work Sans"/>
              </a:rPr>
              <a:t>En accédant à nos pages orange, plus de 20 000 sous-traitants affichent leur documentation, la mettent à jour en permanence et génèrent la plus grande communauté de construction du monde.</a:t>
            </a:r>
            <a:endParaRPr sz="2000" b="0" i="0" u="none" strike="noStrike" cap="none">
              <a:solidFill>
                <a:srgbClr val="3B3B3B"/>
              </a:solidFill>
              <a:latin typeface="Work Sans"/>
              <a:ea typeface="Work Sans"/>
              <a:cs typeface="Work Sans"/>
              <a:sym typeface="Work Sans"/>
            </a:endParaRPr>
          </a:p>
        </p:txBody>
      </p:sp>
      <p:sp>
        <p:nvSpPr>
          <p:cNvPr id="123" name="Google Shape;123;p7"/>
          <p:cNvSpPr txBox="1"/>
          <p:nvPr/>
        </p:nvSpPr>
        <p:spPr>
          <a:xfrm>
            <a:off x="664795" y="383750"/>
            <a:ext cx="17869500" cy="1098300"/>
          </a:xfrm>
          <a:prstGeom prst="rect">
            <a:avLst/>
          </a:prstGeom>
          <a:noFill/>
          <a:ln>
            <a:noFill/>
          </a:ln>
        </p:spPr>
        <p:txBody>
          <a:bodyPr spcFirstLastPara="1" wrap="square" lIns="71425" tIns="71425" rIns="71425" bIns="71425" anchor="ctr" anchorCtr="0">
            <a:noAutofit/>
          </a:bodyPr>
          <a:lstStyle/>
          <a:p>
            <a:pPr marL="0" marR="0" lvl="0" indent="0" algn="l" rtl="0">
              <a:lnSpc>
                <a:spcPct val="120000"/>
              </a:lnSpc>
              <a:spcBef>
                <a:spcPts val="0"/>
              </a:spcBef>
              <a:spcAft>
                <a:spcPts val="0"/>
              </a:spcAft>
              <a:buClr>
                <a:srgbClr val="FF5000"/>
              </a:buClr>
              <a:buSzPts val="5600"/>
              <a:buFont typeface="Work Sans SemiBold"/>
              <a:buNone/>
            </a:pPr>
            <a:r>
              <a:rPr lang="es-ES" sz="5600" b="0" i="0" u="none" strike="noStrike" cap="none">
                <a:solidFill>
                  <a:srgbClr val="FF5000"/>
                </a:solidFill>
                <a:latin typeface="Work Sans SemiBold"/>
                <a:ea typeface="Work Sans SemiBold"/>
                <a:cs typeface="Work Sans SemiBold"/>
                <a:sym typeface="Work Sans SemiBold"/>
              </a:rPr>
              <a:t>Nous. </a:t>
            </a:r>
            <a:r>
              <a:rPr lang="es-ES" sz="5600">
                <a:solidFill>
                  <a:srgbClr val="262625"/>
                </a:solidFill>
                <a:latin typeface="Work Sans SemiBold"/>
                <a:ea typeface="Work Sans SemiBold"/>
                <a:cs typeface="Work Sans SemiBold"/>
                <a:sym typeface="Work Sans SemiBold"/>
              </a:rPr>
              <a:t>Plus de 120 entreprises de construction</a:t>
            </a:r>
            <a:endParaRPr sz="5600">
              <a:solidFill>
                <a:srgbClr val="262625"/>
              </a:solidFill>
              <a:latin typeface="Work Sans SemiBold"/>
              <a:ea typeface="Work Sans SemiBold"/>
              <a:cs typeface="Work Sans SemiBold"/>
              <a:sym typeface="Work Sans SemiBold"/>
            </a:endParaRPr>
          </a:p>
        </p:txBody>
      </p:sp>
      <p:pic>
        <p:nvPicPr>
          <p:cNvPr id="124" name="Google Shape;124;p7"/>
          <p:cNvPicPr preferRelativeResize="0"/>
          <p:nvPr/>
        </p:nvPicPr>
        <p:blipFill rotWithShape="1">
          <a:blip r:embed="rId3">
            <a:alphaModFix/>
          </a:blip>
          <a:srcRect/>
          <a:stretch/>
        </p:blipFill>
        <p:spPr>
          <a:xfrm>
            <a:off x="4546577" y="2898843"/>
            <a:ext cx="13987666" cy="5489783"/>
          </a:xfrm>
          <a:prstGeom prst="rect">
            <a:avLst/>
          </a:prstGeom>
          <a:noFill/>
          <a:ln>
            <a:noFill/>
          </a:ln>
        </p:spPr>
      </p:pic>
      <p:pic>
        <p:nvPicPr>
          <p:cNvPr id="125" name="Google Shape;125;p7" descr="pasted-image.pdf"/>
          <p:cNvPicPr preferRelativeResize="0"/>
          <p:nvPr/>
        </p:nvPicPr>
        <p:blipFill rotWithShape="1">
          <a:blip r:embed="rId4">
            <a:alphaModFix/>
          </a:blip>
          <a:srcRect/>
          <a:stretch/>
        </p:blipFill>
        <p:spPr>
          <a:xfrm>
            <a:off x="18534244" y="1906037"/>
            <a:ext cx="1471326" cy="1168932"/>
          </a:xfrm>
          <a:prstGeom prst="rect">
            <a:avLst/>
          </a:prstGeom>
          <a:noFill/>
          <a:ln>
            <a:noFill/>
          </a:ln>
        </p:spPr>
      </p:pic>
      <p:sp>
        <p:nvSpPr>
          <p:cNvPr id="126" name="Google Shape;126;p7"/>
          <p:cNvSpPr txBox="1"/>
          <p:nvPr/>
        </p:nvSpPr>
        <p:spPr>
          <a:xfrm>
            <a:off x="3138313" y="13135416"/>
            <a:ext cx="6718200" cy="485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127" name="Google Shape;127;p7"/>
          <p:cNvPicPr preferRelativeResize="0"/>
          <p:nvPr/>
        </p:nvPicPr>
        <p:blipFill rotWithShape="1">
          <a:blip r:embed="rId5">
            <a:alphaModFix/>
          </a:blip>
          <a:srcRect/>
          <a:stretch/>
        </p:blipFill>
        <p:spPr>
          <a:xfrm>
            <a:off x="20488923" y="160872"/>
            <a:ext cx="3777844" cy="1064829"/>
          </a:xfrm>
          <a:prstGeom prst="rect">
            <a:avLst/>
          </a:prstGeom>
          <a:noFill/>
          <a:ln>
            <a:noFill/>
          </a:ln>
        </p:spPr>
      </p:pic>
      <p:pic>
        <p:nvPicPr>
          <p:cNvPr id="11"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131"/>
        <p:cNvGrpSpPr/>
        <p:nvPr/>
      </p:nvGrpSpPr>
      <p:grpSpPr>
        <a:xfrm>
          <a:off x="0" y="0"/>
          <a:ext cx="0" cy="0"/>
          <a:chOff x="0" y="0"/>
          <a:chExt cx="0" cy="0"/>
        </a:xfrm>
      </p:grpSpPr>
      <p:pic>
        <p:nvPicPr>
          <p:cNvPr id="132" name="Google Shape;132;p8" descr="pasted-image.pdf"/>
          <p:cNvPicPr preferRelativeResize="0"/>
          <p:nvPr/>
        </p:nvPicPr>
        <p:blipFill rotWithShape="1">
          <a:blip r:embed="rId3">
            <a:alphaModFix/>
          </a:blip>
          <a:srcRect/>
          <a:stretch/>
        </p:blipFill>
        <p:spPr>
          <a:xfrm>
            <a:off x="11742568" y="4592473"/>
            <a:ext cx="924264" cy="924254"/>
          </a:xfrm>
          <a:prstGeom prst="rect">
            <a:avLst/>
          </a:prstGeom>
          <a:noFill/>
          <a:ln>
            <a:noFill/>
          </a:ln>
        </p:spPr>
      </p:pic>
      <p:sp>
        <p:nvSpPr>
          <p:cNvPr id="133" name="Google Shape;133;p8"/>
          <p:cNvSpPr txBox="1"/>
          <p:nvPr/>
        </p:nvSpPr>
        <p:spPr>
          <a:xfrm>
            <a:off x="635968" y="6939088"/>
            <a:ext cx="23112094" cy="1239441"/>
          </a:xfrm>
          <a:prstGeom prst="rect">
            <a:avLst/>
          </a:prstGeom>
          <a:noFill/>
          <a:ln>
            <a:noFill/>
          </a:ln>
        </p:spPr>
        <p:txBody>
          <a:bodyPr spcFirstLastPara="1" wrap="square" lIns="71425" tIns="71425" rIns="71425" bIns="71425" anchor="ctr" anchorCtr="0">
            <a:spAutoFit/>
          </a:bodyPr>
          <a:lstStyle/>
          <a:p>
            <a:pPr marL="0" marR="0" lvl="0" indent="0" algn="ctr" rtl="0">
              <a:lnSpc>
                <a:spcPct val="125000"/>
              </a:lnSpc>
              <a:spcBef>
                <a:spcPts val="0"/>
              </a:spcBef>
              <a:spcAft>
                <a:spcPts val="0"/>
              </a:spcAft>
              <a:buClr>
                <a:srgbClr val="262625"/>
              </a:buClr>
              <a:buSzPts val="7200"/>
              <a:buFont typeface="Work Sans SemiBold"/>
              <a:buNone/>
            </a:pPr>
            <a:r>
              <a:rPr lang="es-ES" sz="7200">
                <a:solidFill>
                  <a:srgbClr val="262625"/>
                </a:solidFill>
                <a:latin typeface="Work Sans SemiBold"/>
                <a:ea typeface="Work Sans SemiBold"/>
                <a:cs typeface="Work Sans SemiBold"/>
                <a:sym typeface="Work Sans SemiBold"/>
              </a:rPr>
              <a:t>+10 000 travaux gérés et +5 000 en cours</a:t>
            </a:r>
            <a:endParaRPr sz="7200" b="1" i="0" u="none" strike="noStrike" cap="none">
              <a:solidFill>
                <a:srgbClr val="000000"/>
              </a:solidFill>
              <a:latin typeface="Work Sans SemiBold"/>
              <a:ea typeface="Work Sans SemiBold"/>
              <a:cs typeface="Work Sans SemiBold"/>
              <a:sym typeface="Work Sans SemiBold"/>
            </a:endParaRPr>
          </a:p>
        </p:txBody>
      </p:sp>
      <p:sp>
        <p:nvSpPr>
          <p:cNvPr id="134" name="Google Shape;134;p8"/>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6</a:t>
            </a:fld>
            <a:endParaRPr/>
          </a:p>
        </p:txBody>
      </p:sp>
      <p:sp>
        <p:nvSpPr>
          <p:cNvPr id="135" name="Google Shape;135;p8"/>
          <p:cNvSpPr txBox="1"/>
          <p:nvPr/>
        </p:nvSpPr>
        <p:spPr>
          <a:xfrm>
            <a:off x="664794" y="343750"/>
            <a:ext cx="19917300" cy="11784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5600"/>
              <a:buFont typeface="Work Sans SemiBold"/>
              <a:buNone/>
            </a:pPr>
            <a:r>
              <a:rPr lang="es-ES" sz="5600" b="0" i="0" u="none" strike="noStrike" cap="none">
                <a:solidFill>
                  <a:srgbClr val="FF5000"/>
                </a:solidFill>
                <a:latin typeface="Work Sans SemiBold"/>
                <a:ea typeface="Work Sans SemiBold"/>
                <a:cs typeface="Work Sans SemiBold"/>
                <a:sym typeface="Work Sans SemiBold"/>
              </a:rPr>
              <a:t>No</a:t>
            </a:r>
            <a:r>
              <a:rPr lang="es-ES" sz="5600">
                <a:solidFill>
                  <a:srgbClr val="FF5000"/>
                </a:solidFill>
                <a:latin typeface="Work Sans SemiBold"/>
                <a:ea typeface="Work Sans SemiBold"/>
                <a:cs typeface="Work Sans SemiBold"/>
                <a:sym typeface="Work Sans SemiBold"/>
              </a:rPr>
              <a:t>us</a:t>
            </a:r>
            <a:r>
              <a:rPr lang="es-ES" sz="5600" b="0" i="0" u="none" strike="noStrike" cap="none">
                <a:solidFill>
                  <a:srgbClr val="FF5000"/>
                </a:solidFill>
                <a:latin typeface="Work Sans SemiBold"/>
                <a:ea typeface="Work Sans SemiBold"/>
                <a:cs typeface="Work Sans SemiBold"/>
                <a:sym typeface="Work Sans SemiBold"/>
              </a:rPr>
              <a:t>. </a:t>
            </a:r>
            <a:r>
              <a:rPr lang="es-ES" sz="5600">
                <a:solidFill>
                  <a:srgbClr val="262625"/>
                </a:solidFill>
                <a:latin typeface="Work Sans SemiBold"/>
                <a:ea typeface="Work Sans SemiBold"/>
                <a:cs typeface="Work Sans SemiBold"/>
                <a:sym typeface="Work Sans SemiBold"/>
              </a:rPr>
              <a:t>Nous sommes une expérience de travail</a:t>
            </a:r>
            <a:endParaRPr sz="3200" b="1" i="0" u="none" strike="noStrike" cap="none">
              <a:solidFill>
                <a:srgbClr val="262625"/>
              </a:solidFill>
              <a:latin typeface="Work Sans SemiBold"/>
              <a:ea typeface="Work Sans SemiBold"/>
              <a:cs typeface="Work Sans SemiBold"/>
              <a:sym typeface="Work Sans SemiBold"/>
            </a:endParaRPr>
          </a:p>
        </p:txBody>
      </p:sp>
      <p:cxnSp>
        <p:nvCxnSpPr>
          <p:cNvPr id="136" name="Google Shape;136;p8"/>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137" name="Google Shape;137;p8"/>
          <p:cNvSpPr txBox="1"/>
          <p:nvPr/>
        </p:nvSpPr>
        <p:spPr>
          <a:xfrm>
            <a:off x="3138313" y="13135416"/>
            <a:ext cx="6718200" cy="485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8" name="Picture 3"/>
          <p:cNvPicPr>
            <a:picLocks noChangeAspect="1" noChangeArrowheads="1"/>
          </p:cNvPicPr>
          <p:nvPr/>
        </p:nvPicPr>
        <p:blipFill>
          <a:blip r:embed="rId4"/>
          <a:srcRect/>
          <a:stretch>
            <a:fillRect/>
          </a:stretch>
        </p:blipFill>
        <p:spPr bwMode="auto">
          <a:xfrm>
            <a:off x="942786" y="12868086"/>
            <a:ext cx="1943847" cy="69423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2E3"/>
        </a:solidFill>
        <a:effectLst/>
      </p:bgPr>
    </p:bg>
    <p:spTree>
      <p:nvGrpSpPr>
        <p:cNvPr id="1" name="Shape 141"/>
        <p:cNvGrpSpPr/>
        <p:nvPr/>
      </p:nvGrpSpPr>
      <p:grpSpPr>
        <a:xfrm>
          <a:off x="0" y="0"/>
          <a:ext cx="0" cy="0"/>
          <a:chOff x="0" y="0"/>
          <a:chExt cx="0" cy="0"/>
        </a:xfrm>
      </p:grpSpPr>
      <p:cxnSp>
        <p:nvCxnSpPr>
          <p:cNvPr id="142" name="Google Shape;142;p9"/>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143" name="Google Shape;143;p9"/>
          <p:cNvSpPr txBox="1">
            <a:spLocks noGrp="1"/>
          </p:cNvSpPr>
          <p:nvPr>
            <p:ph type="sldNum" idx="12"/>
          </p:nvPr>
        </p:nvSpPr>
        <p:spPr>
          <a:xfrm>
            <a:off x="23227792" y="12860311"/>
            <a:ext cx="474092" cy="390577"/>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7</a:t>
            </a:fld>
            <a:endParaRPr sz="2200" b="0" i="0" u="none" strike="noStrike" cap="none">
              <a:solidFill>
                <a:srgbClr val="A7AAAC"/>
              </a:solidFill>
              <a:latin typeface="Arial"/>
              <a:ea typeface="Arial"/>
              <a:cs typeface="Arial"/>
              <a:sym typeface="Arial"/>
            </a:endParaRPr>
          </a:p>
        </p:txBody>
      </p:sp>
      <p:sp>
        <p:nvSpPr>
          <p:cNvPr id="144" name="Google Shape;144;p9"/>
          <p:cNvSpPr txBox="1"/>
          <p:nvPr/>
        </p:nvSpPr>
        <p:spPr>
          <a:xfrm>
            <a:off x="0" y="8887153"/>
            <a:ext cx="24384001" cy="2914258"/>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9000"/>
              <a:buFont typeface="Work Sans SemiBold"/>
              <a:buNone/>
            </a:pPr>
            <a:r>
              <a:rPr lang="es-ES" sz="9000">
                <a:solidFill>
                  <a:srgbClr val="262625"/>
                </a:solidFill>
                <a:latin typeface="Work Sans SemiBold"/>
                <a:ea typeface="Work Sans SemiBold"/>
                <a:cs typeface="Work Sans SemiBold"/>
                <a:sym typeface="Work Sans SemiBold"/>
              </a:rPr>
              <a:t>Nalanda, la tranquillité d'esprit dans votre sous-traitance</a:t>
            </a:r>
            <a:endParaRPr sz="9000" b="0" i="0" u="none" strike="noStrike" cap="none">
              <a:solidFill>
                <a:srgbClr val="262625"/>
              </a:solidFill>
              <a:latin typeface="Work Sans SemiBold"/>
              <a:ea typeface="Work Sans SemiBold"/>
              <a:cs typeface="Work Sans SemiBold"/>
              <a:sym typeface="Work Sans SemiBold"/>
            </a:endParaRPr>
          </a:p>
        </p:txBody>
      </p:sp>
      <p:sp>
        <p:nvSpPr>
          <p:cNvPr id="145" name="Google Shape;145;p9"/>
          <p:cNvSpPr txBox="1"/>
          <p:nvPr/>
        </p:nvSpPr>
        <p:spPr>
          <a:xfrm>
            <a:off x="6360342" y="10969610"/>
            <a:ext cx="11663400" cy="489000"/>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3B3B3B"/>
              </a:buClr>
              <a:buSzPts val="2000"/>
              <a:buFont typeface="Arial"/>
              <a:buNone/>
            </a:pPr>
            <a:r>
              <a:rPr lang="es-ES" sz="2000" b="0" i="0" u="none" strike="noStrike" cap="none">
                <a:solidFill>
                  <a:srgbClr val="3B3B3B"/>
                </a:solidFill>
                <a:latin typeface="Arial"/>
                <a:ea typeface="Arial"/>
                <a:cs typeface="Arial"/>
                <a:sym typeface="Arial"/>
              </a:rPr>
              <a:t>. </a:t>
            </a:r>
            <a:endParaRPr/>
          </a:p>
        </p:txBody>
      </p:sp>
      <p:pic>
        <p:nvPicPr>
          <p:cNvPr id="146" name="Google Shape;146;p9" descr="pasted-image.pdf"/>
          <p:cNvPicPr preferRelativeResize="0"/>
          <p:nvPr/>
        </p:nvPicPr>
        <p:blipFill rotWithShape="1">
          <a:blip r:embed="rId3">
            <a:alphaModFix/>
          </a:blip>
          <a:srcRect/>
          <a:stretch/>
        </p:blipFill>
        <p:spPr>
          <a:xfrm>
            <a:off x="6824681" y="1872813"/>
            <a:ext cx="10734638" cy="6936093"/>
          </a:xfrm>
          <a:prstGeom prst="rect">
            <a:avLst/>
          </a:prstGeom>
          <a:noFill/>
          <a:ln>
            <a:noFill/>
          </a:ln>
        </p:spPr>
      </p:pic>
      <p:pic>
        <p:nvPicPr>
          <p:cNvPr id="147" name="Google Shape;147;p9" descr="pasted-image.pdf"/>
          <p:cNvPicPr preferRelativeResize="0"/>
          <p:nvPr/>
        </p:nvPicPr>
        <p:blipFill rotWithShape="1">
          <a:blip r:embed="rId4">
            <a:alphaModFix/>
          </a:blip>
          <a:srcRect/>
          <a:stretch/>
        </p:blipFill>
        <p:spPr>
          <a:xfrm>
            <a:off x="11535374" y="5104513"/>
            <a:ext cx="348052" cy="472692"/>
          </a:xfrm>
          <a:prstGeom prst="rect">
            <a:avLst/>
          </a:prstGeom>
          <a:noFill/>
          <a:ln>
            <a:noFill/>
          </a:ln>
        </p:spPr>
      </p:pic>
      <p:pic>
        <p:nvPicPr>
          <p:cNvPr id="148" name="Google Shape;148;p9" descr="pasted-image.pdf"/>
          <p:cNvPicPr preferRelativeResize="0"/>
          <p:nvPr/>
        </p:nvPicPr>
        <p:blipFill rotWithShape="1">
          <a:blip r:embed="rId4">
            <a:alphaModFix/>
          </a:blip>
          <a:srcRect/>
          <a:stretch/>
        </p:blipFill>
        <p:spPr>
          <a:xfrm>
            <a:off x="15840673" y="7263513"/>
            <a:ext cx="348052" cy="472692"/>
          </a:xfrm>
          <a:prstGeom prst="rect">
            <a:avLst/>
          </a:prstGeom>
          <a:noFill/>
          <a:ln>
            <a:noFill/>
          </a:ln>
        </p:spPr>
      </p:pic>
      <p:pic>
        <p:nvPicPr>
          <p:cNvPr id="149" name="Google Shape;149;p9" descr="pasted-image.pdf"/>
          <p:cNvPicPr preferRelativeResize="0"/>
          <p:nvPr/>
        </p:nvPicPr>
        <p:blipFill rotWithShape="1">
          <a:blip r:embed="rId4">
            <a:alphaModFix/>
          </a:blip>
          <a:srcRect/>
          <a:stretch/>
        </p:blipFill>
        <p:spPr>
          <a:xfrm>
            <a:off x="12017974" y="4037713"/>
            <a:ext cx="348052" cy="472693"/>
          </a:xfrm>
          <a:prstGeom prst="rect">
            <a:avLst/>
          </a:prstGeom>
          <a:noFill/>
          <a:ln>
            <a:noFill/>
          </a:ln>
        </p:spPr>
      </p:pic>
      <p:pic>
        <p:nvPicPr>
          <p:cNvPr id="150" name="Google Shape;150;p9" descr="pasted-image.pdf"/>
          <p:cNvPicPr preferRelativeResize="0"/>
          <p:nvPr/>
        </p:nvPicPr>
        <p:blipFill rotWithShape="1">
          <a:blip r:embed="rId4">
            <a:alphaModFix/>
          </a:blip>
          <a:srcRect/>
          <a:stretch/>
        </p:blipFill>
        <p:spPr>
          <a:xfrm>
            <a:off x="9096974" y="5968113"/>
            <a:ext cx="348052" cy="472693"/>
          </a:xfrm>
          <a:prstGeom prst="rect">
            <a:avLst/>
          </a:prstGeom>
          <a:noFill/>
          <a:ln>
            <a:noFill/>
          </a:ln>
        </p:spPr>
      </p:pic>
      <p:pic>
        <p:nvPicPr>
          <p:cNvPr id="151" name="Google Shape;151;p9" descr="pasted-image.pdf"/>
          <p:cNvPicPr preferRelativeResize="0"/>
          <p:nvPr/>
        </p:nvPicPr>
        <p:blipFill rotWithShape="1">
          <a:blip r:embed="rId4">
            <a:alphaModFix/>
          </a:blip>
          <a:srcRect/>
          <a:stretch/>
        </p:blipFill>
        <p:spPr>
          <a:xfrm>
            <a:off x="8461974" y="4672713"/>
            <a:ext cx="348052" cy="472693"/>
          </a:xfrm>
          <a:prstGeom prst="rect">
            <a:avLst/>
          </a:prstGeom>
          <a:noFill/>
          <a:ln>
            <a:noFill/>
          </a:ln>
        </p:spPr>
      </p:pic>
      <p:pic>
        <p:nvPicPr>
          <p:cNvPr id="152" name="Google Shape;152;p9" descr="pasted-image.pdf"/>
          <p:cNvPicPr preferRelativeResize="0"/>
          <p:nvPr/>
        </p:nvPicPr>
        <p:blipFill rotWithShape="1">
          <a:blip r:embed="rId4">
            <a:alphaModFix/>
          </a:blip>
          <a:srcRect/>
          <a:stretch/>
        </p:blipFill>
        <p:spPr>
          <a:xfrm>
            <a:off x="9711002" y="7200451"/>
            <a:ext cx="348051" cy="472692"/>
          </a:xfrm>
          <a:prstGeom prst="rect">
            <a:avLst/>
          </a:prstGeom>
          <a:noFill/>
          <a:ln>
            <a:noFill/>
          </a:ln>
        </p:spPr>
      </p:pic>
      <p:sp>
        <p:nvSpPr>
          <p:cNvPr id="153" name="Google Shape;153;p9"/>
          <p:cNvSpPr txBox="1"/>
          <p:nvPr/>
        </p:nvSpPr>
        <p:spPr>
          <a:xfrm>
            <a:off x="664812" y="343761"/>
            <a:ext cx="7551746" cy="1178399"/>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5600"/>
              <a:buFont typeface="Arial"/>
              <a:buNone/>
            </a:pPr>
            <a:r>
              <a:rPr lang="es-ES" sz="5600">
                <a:solidFill>
                  <a:srgbClr val="FF5000"/>
                </a:solidFill>
              </a:rPr>
              <a:t>Nous</a:t>
            </a:r>
            <a:r>
              <a:rPr lang="es-ES" sz="5600" b="0" i="0" u="none" strike="noStrike" cap="none">
                <a:solidFill>
                  <a:srgbClr val="FF5000"/>
                </a:solidFill>
                <a:latin typeface="Arial"/>
                <a:ea typeface="Arial"/>
                <a:cs typeface="Arial"/>
                <a:sym typeface="Arial"/>
              </a:rPr>
              <a:t>. </a:t>
            </a:r>
            <a:r>
              <a:rPr lang="es-ES" sz="5600">
                <a:solidFill>
                  <a:srgbClr val="262625"/>
                </a:solidFill>
              </a:rPr>
              <a:t>Notre mission</a:t>
            </a:r>
            <a:endParaRPr sz="3200" b="1" i="0" u="none" strike="noStrike" cap="none">
              <a:solidFill>
                <a:srgbClr val="262625"/>
              </a:solidFill>
              <a:latin typeface="Helvetica Neue"/>
              <a:ea typeface="Helvetica Neue"/>
              <a:cs typeface="Helvetica Neue"/>
              <a:sym typeface="Helvetica Neue"/>
            </a:endParaRPr>
          </a:p>
        </p:txBody>
      </p:sp>
      <p:sp>
        <p:nvSpPr>
          <p:cNvPr id="154" name="Google Shape;154;p9"/>
          <p:cNvSpPr txBox="1"/>
          <p:nvPr/>
        </p:nvSpPr>
        <p:spPr>
          <a:xfrm>
            <a:off x="3138313" y="13135417"/>
            <a:ext cx="6718185" cy="48500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Work Sans"/>
              <a:buNone/>
            </a:pPr>
            <a:r>
              <a:rPr lang="es-ES" sz="2000">
                <a:solidFill>
                  <a:srgbClr val="A7AAAC"/>
                </a:solidFill>
                <a:latin typeface="Work Sans"/>
                <a:ea typeface="Work Sans"/>
                <a:cs typeface="Work Sans"/>
                <a:sym typeface="Work Sans"/>
              </a:rPr>
              <a:t>Nalanda: présentation pour les entreprises de construction</a:t>
            </a:r>
            <a:endParaRPr sz="2000" b="0" i="0" u="none" strike="noStrike" cap="none">
              <a:solidFill>
                <a:srgbClr val="A7AAAC"/>
              </a:solidFill>
              <a:latin typeface="Work Sans"/>
              <a:ea typeface="Work Sans"/>
              <a:cs typeface="Work Sans"/>
              <a:sym typeface="Work Sans"/>
            </a:endParaRPr>
          </a:p>
        </p:txBody>
      </p:sp>
      <p:pic>
        <p:nvPicPr>
          <p:cNvPr id="155" name="Google Shape;155;p9"/>
          <p:cNvPicPr preferRelativeResize="0"/>
          <p:nvPr/>
        </p:nvPicPr>
        <p:blipFill rotWithShape="1">
          <a:blip r:embed="rId5">
            <a:alphaModFix/>
          </a:blip>
          <a:srcRect/>
          <a:stretch/>
        </p:blipFill>
        <p:spPr>
          <a:xfrm>
            <a:off x="20488923" y="160872"/>
            <a:ext cx="3777844" cy="1064829"/>
          </a:xfrm>
          <a:prstGeom prst="rect">
            <a:avLst/>
          </a:prstGeom>
          <a:noFill/>
          <a:ln>
            <a:noFill/>
          </a:ln>
        </p:spPr>
      </p:pic>
      <p:pic>
        <p:nvPicPr>
          <p:cNvPr id="16" name="Picture 3"/>
          <p:cNvPicPr>
            <a:picLocks noChangeAspect="1" noChangeArrowheads="1"/>
          </p:cNvPicPr>
          <p:nvPr/>
        </p:nvPicPr>
        <p:blipFill>
          <a:blip r:embed="rId6"/>
          <a:srcRect/>
          <a:stretch>
            <a:fillRect/>
          </a:stretch>
        </p:blipFill>
        <p:spPr bwMode="auto">
          <a:xfrm>
            <a:off x="942786" y="12868086"/>
            <a:ext cx="1943847" cy="69423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5000"/>
        </a:solidFill>
        <a:effectLst/>
      </p:bgPr>
    </p:bg>
    <p:spTree>
      <p:nvGrpSpPr>
        <p:cNvPr id="1" name="Shape 159"/>
        <p:cNvGrpSpPr/>
        <p:nvPr/>
      </p:nvGrpSpPr>
      <p:grpSpPr>
        <a:xfrm>
          <a:off x="0" y="0"/>
          <a:ext cx="0" cy="0"/>
          <a:chOff x="0" y="0"/>
          <a:chExt cx="0" cy="0"/>
        </a:xfrm>
      </p:grpSpPr>
      <p:sp>
        <p:nvSpPr>
          <p:cNvPr id="160" name="Google Shape;160;p10"/>
          <p:cNvSpPr txBox="1"/>
          <p:nvPr/>
        </p:nvSpPr>
        <p:spPr>
          <a:xfrm>
            <a:off x="5212900" y="6208800"/>
            <a:ext cx="13983600" cy="12984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262625"/>
              </a:buClr>
              <a:buSzPts val="9000"/>
              <a:buFont typeface="Work Sans SemiBold"/>
              <a:buNone/>
            </a:pPr>
            <a:r>
              <a:rPr lang="es-ES" sz="9000">
                <a:solidFill>
                  <a:srgbClr val="262625"/>
                </a:solidFill>
                <a:latin typeface="Work Sans SemiBold"/>
                <a:ea typeface="Work Sans SemiBold"/>
                <a:cs typeface="Work Sans SemiBold"/>
                <a:sym typeface="Work Sans SemiBold"/>
              </a:rPr>
              <a:t>Contrôle documentaire</a:t>
            </a:r>
            <a:endParaRPr sz="3200" b="1" i="0" u="none" strike="noStrike" cap="none">
              <a:solidFill>
                <a:srgbClr val="000000"/>
              </a:solidFill>
              <a:latin typeface="Work Sans SemiBold"/>
              <a:ea typeface="Work Sans SemiBold"/>
              <a:cs typeface="Work Sans SemiBold"/>
              <a:sym typeface="Work Sans SemiBold"/>
            </a:endParaRPr>
          </a:p>
        </p:txBody>
      </p:sp>
      <p:pic>
        <p:nvPicPr>
          <p:cNvPr id="161" name="Google Shape;161;p10" descr="pasted-image.pdf"/>
          <p:cNvPicPr preferRelativeResize="0"/>
          <p:nvPr/>
        </p:nvPicPr>
        <p:blipFill rotWithShape="1">
          <a:blip r:embed="rId3">
            <a:alphaModFix/>
          </a:blip>
          <a:srcRect/>
          <a:stretch/>
        </p:blipFill>
        <p:spPr>
          <a:xfrm>
            <a:off x="11742568" y="3668219"/>
            <a:ext cx="924264" cy="924254"/>
          </a:xfrm>
          <a:prstGeom prst="rect">
            <a:avLst/>
          </a:prstGeom>
          <a:noFill/>
          <a:ln>
            <a:noFill/>
          </a:ln>
        </p:spPr>
      </p:pic>
      <p:sp>
        <p:nvSpPr>
          <p:cNvPr id="162" name="Google Shape;162;p10"/>
          <p:cNvSpPr txBox="1">
            <a:spLocks noGrp="1"/>
          </p:cNvSpPr>
          <p:nvPr>
            <p:ph type="sldNum" idx="12"/>
          </p:nvPr>
        </p:nvSpPr>
        <p:spPr>
          <a:xfrm>
            <a:off x="11954103" y="13073062"/>
            <a:ext cx="466269" cy="477671"/>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000000"/>
              </a:buClr>
              <a:buSzPts val="2200"/>
              <a:buFont typeface="Helvetica Neue Light"/>
              <a:buNone/>
            </a:pPr>
            <a:fld id="{00000000-1234-1234-1234-123412341234}" type="slidenum">
              <a:rPr lang="es-ES"/>
              <a:pPr marL="0" lvl="0" indent="0" algn="ctr" rtl="0">
                <a:lnSpc>
                  <a:spcPct val="100000"/>
                </a:lnSpc>
                <a:spcBef>
                  <a:spcPts val="0"/>
                </a:spcBef>
                <a:spcAft>
                  <a:spcPts val="0"/>
                </a:spcAft>
                <a:buClr>
                  <a:srgbClr val="000000"/>
                </a:buClr>
                <a:buSzPts val="2200"/>
                <a:buFont typeface="Helvetica Neue Light"/>
                <a:buNone/>
              </a:pPr>
              <a:t>8</a:t>
            </a:fld>
            <a:endParaRPr/>
          </a:p>
        </p:txBody>
      </p:sp>
      <p:sp>
        <p:nvSpPr>
          <p:cNvPr id="163" name="Google Shape;163;p10"/>
          <p:cNvSpPr txBox="1"/>
          <p:nvPr/>
        </p:nvSpPr>
        <p:spPr>
          <a:xfrm>
            <a:off x="0" y="7684932"/>
            <a:ext cx="24383998" cy="2452593"/>
          </a:xfrm>
          <a:prstGeom prst="rect">
            <a:avLst/>
          </a:prstGeom>
          <a:noFill/>
          <a:ln>
            <a:noFill/>
          </a:ln>
        </p:spPr>
        <p:txBody>
          <a:bodyPr spcFirstLastPara="1" wrap="square" lIns="71425" tIns="71425" rIns="71425" bIns="71425" anchor="ctr" anchorCtr="0">
            <a:spAutoFit/>
          </a:bodyPr>
          <a:lstStyle/>
          <a:p>
            <a:pPr marL="0" marR="0" lvl="0" indent="0" algn="ctr" rtl="0">
              <a:lnSpc>
                <a:spcPct val="187500"/>
              </a:lnSpc>
              <a:spcBef>
                <a:spcPts val="0"/>
              </a:spcBef>
              <a:spcAft>
                <a:spcPts val="0"/>
              </a:spcAft>
              <a:buClr>
                <a:srgbClr val="262625"/>
              </a:buClr>
              <a:buSzPts val="4800"/>
              <a:buFont typeface="Work Sans"/>
              <a:buNone/>
            </a:pPr>
            <a:r>
              <a:rPr lang="es-ES" sz="4800">
                <a:solidFill>
                  <a:srgbClr val="262625"/>
                </a:solidFill>
                <a:latin typeface="Work Sans"/>
                <a:ea typeface="Work Sans"/>
                <a:cs typeface="Work Sans"/>
                <a:sym typeface="Work Sans"/>
              </a:rPr>
              <a:t>Gestiona est l'outil de contrôle de documents en ligne de Nalanda Global</a:t>
            </a:r>
            <a:endParaRPr/>
          </a:p>
          <a:p>
            <a:pPr marL="0" marR="0" lvl="0" indent="0" algn="ctr" rtl="0">
              <a:lnSpc>
                <a:spcPct val="321428"/>
              </a:lnSpc>
              <a:spcBef>
                <a:spcPts val="0"/>
              </a:spcBef>
              <a:spcAft>
                <a:spcPts val="0"/>
              </a:spcAft>
              <a:buClr>
                <a:srgbClr val="262625"/>
              </a:buClr>
              <a:buSzPts val="2800"/>
              <a:buFont typeface="Work Sans"/>
              <a:buNone/>
            </a:pPr>
            <a:r>
              <a:rPr lang="es-ES" sz="2800">
                <a:solidFill>
                  <a:srgbClr val="262625"/>
                </a:solidFill>
                <a:latin typeface="Work Sans"/>
                <a:ea typeface="Work Sans"/>
                <a:cs typeface="Work Sans"/>
                <a:sym typeface="Work Sans"/>
              </a:rPr>
              <a:t>Réclamer, vérifier et valider toute la documentation que les sous-traitants doivent soumettre aux travaux</a:t>
            </a:r>
            <a:endParaRPr sz="2800" b="1" i="0" u="none" strike="noStrike" cap="none">
              <a:solidFill>
                <a:srgbClr val="000000"/>
              </a:solidFill>
              <a:latin typeface="Work Sans"/>
              <a:ea typeface="Work Sans"/>
              <a:cs typeface="Work Sans"/>
              <a:sym typeface="Work Sans"/>
            </a:endParaRPr>
          </a:p>
        </p:txBody>
      </p:sp>
      <p:cxnSp>
        <p:nvCxnSpPr>
          <p:cNvPr id="164" name="Google Shape;164;p10"/>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1"/>
          <p:cNvPicPr preferRelativeResize="0"/>
          <p:nvPr/>
        </p:nvPicPr>
        <p:blipFill rotWithShape="1">
          <a:blip r:embed="rId3">
            <a:alphaModFix/>
          </a:blip>
          <a:srcRect/>
          <a:stretch/>
        </p:blipFill>
        <p:spPr>
          <a:xfrm>
            <a:off x="0" y="1"/>
            <a:ext cx="24384001" cy="13715999"/>
          </a:xfrm>
          <a:prstGeom prst="rect">
            <a:avLst/>
          </a:prstGeom>
          <a:noFill/>
          <a:ln>
            <a:noFill/>
          </a:ln>
        </p:spPr>
      </p:pic>
      <p:sp>
        <p:nvSpPr>
          <p:cNvPr id="170" name="Google Shape;170;p11"/>
          <p:cNvSpPr txBox="1"/>
          <p:nvPr/>
        </p:nvSpPr>
        <p:spPr>
          <a:xfrm>
            <a:off x="8491212" y="7572018"/>
            <a:ext cx="7339018" cy="587443"/>
          </a:xfrm>
          <a:prstGeom prst="rect">
            <a:avLst/>
          </a:prstGeom>
          <a:noFill/>
          <a:ln>
            <a:noFill/>
          </a:ln>
        </p:spPr>
        <p:txBody>
          <a:bodyPr spcFirstLastPara="1" wrap="square" lIns="71425" tIns="71425" rIns="71425" bIns="71425" anchor="ctr" anchorCtr="0">
            <a:spAutoFit/>
          </a:bodyPr>
          <a:lstStyle/>
          <a:p>
            <a:pPr lvl="0">
              <a:lnSpc>
                <a:spcPct val="120000"/>
              </a:lnSpc>
              <a:buClr>
                <a:srgbClr val="FF5000"/>
              </a:buClr>
              <a:buSzPts val="2400"/>
            </a:pPr>
            <a:r>
              <a:rPr lang="fr-FR" sz="2400" dirty="0" smtClean="0">
                <a:solidFill>
                  <a:srgbClr val="FF5000"/>
                </a:solidFill>
                <a:latin typeface="Work Sans"/>
                <a:ea typeface="Work Sans"/>
                <a:cs typeface="Work Sans"/>
                <a:sym typeface="Work Sans"/>
              </a:rPr>
              <a:t>Contrôle </a:t>
            </a:r>
            <a:r>
              <a:rPr lang="fr-FR" sz="2400" dirty="0" smtClean="0">
                <a:solidFill>
                  <a:srgbClr val="FF5000"/>
                </a:solidFill>
                <a:latin typeface="Work Sans"/>
                <a:ea typeface="Work Sans"/>
                <a:cs typeface="Work Sans"/>
                <a:sym typeface="Work Sans"/>
              </a:rPr>
              <a:t>d'aptitude de travailleurs et machines</a:t>
            </a:r>
            <a:endParaRPr sz="2400">
              <a:solidFill>
                <a:srgbClr val="FF5000"/>
              </a:solidFill>
              <a:latin typeface="Work Sans"/>
              <a:ea typeface="Work Sans"/>
              <a:cs typeface="Work Sans"/>
              <a:sym typeface="Work Sans"/>
            </a:endParaRPr>
          </a:p>
        </p:txBody>
      </p:sp>
      <p:sp>
        <p:nvSpPr>
          <p:cNvPr id="171" name="Google Shape;171;p11"/>
          <p:cNvSpPr txBox="1"/>
          <p:nvPr/>
        </p:nvSpPr>
        <p:spPr>
          <a:xfrm>
            <a:off x="8553769" y="8212307"/>
            <a:ext cx="7339019" cy="4307308"/>
          </a:xfrm>
          <a:prstGeom prst="rect">
            <a:avLst/>
          </a:prstGeom>
          <a:noFill/>
          <a:ln>
            <a:noFill/>
          </a:ln>
        </p:spPr>
        <p:txBody>
          <a:bodyPr spcFirstLastPara="1" wrap="square" lIns="71425" tIns="71425" rIns="71425" bIns="71425" anchor="ctr" anchorCtr="0">
            <a:spAutoFit/>
          </a:bodyPr>
          <a:lstStyle/>
          <a:p>
            <a:pPr lvl="0">
              <a:lnSpc>
                <a:spcPct val="166666"/>
              </a:lnSpc>
              <a:buClr>
                <a:schemeClr val="dk1"/>
              </a:buClr>
              <a:buSzPts val="1100"/>
            </a:pPr>
            <a:r>
              <a:rPr lang="fr-FR" sz="1800" dirty="0" smtClean="0">
                <a:solidFill>
                  <a:srgbClr val="262625"/>
                </a:solidFill>
                <a:latin typeface="Work Sans"/>
                <a:ea typeface="Work Sans"/>
                <a:cs typeface="Work Sans"/>
                <a:sym typeface="Work Sans"/>
              </a:rPr>
              <a:t>C'est </a:t>
            </a:r>
            <a:r>
              <a:rPr lang="fr-FR" sz="1800" dirty="0" smtClean="0">
                <a:solidFill>
                  <a:srgbClr val="262625"/>
                </a:solidFill>
                <a:latin typeface="Work Sans"/>
                <a:ea typeface="Work Sans"/>
                <a:cs typeface="Work Sans"/>
                <a:sym typeface="Work Sans"/>
              </a:rPr>
              <a:t>le contrôle en temps réel de la documentation certifiant l'aptitude des travailleurs et machines qui accèdent au travail</a:t>
            </a:r>
            <a:r>
              <a:rPr lang="es-ES" sz="1800" dirty="0" smtClean="0">
                <a:solidFill>
                  <a:srgbClr val="262625"/>
                </a:solidFill>
                <a:latin typeface="Work Sans"/>
                <a:ea typeface="Work Sans"/>
                <a:cs typeface="Work Sans"/>
                <a:sym typeface="Work Sans"/>
              </a:rPr>
              <a:t>.</a:t>
            </a:r>
            <a:endParaRPr sz="1800">
              <a:solidFill>
                <a:srgbClr val="262625"/>
              </a:solidFill>
              <a:latin typeface="Work Sans"/>
              <a:ea typeface="Work Sans"/>
              <a:cs typeface="Work Sans"/>
              <a:sym typeface="Work Sans"/>
            </a:endParaRPr>
          </a:p>
          <a:p>
            <a:pPr marL="0" lvl="0" indent="0" algn="l" rtl="0">
              <a:lnSpc>
                <a:spcPct val="166666"/>
              </a:lnSpc>
              <a:spcBef>
                <a:spcPts val="0"/>
              </a:spcBef>
              <a:spcAft>
                <a:spcPts val="0"/>
              </a:spcAft>
              <a:buClr>
                <a:schemeClr val="dk1"/>
              </a:buClr>
              <a:buSzPts val="1100"/>
              <a:buFont typeface="Arial"/>
              <a:buNone/>
            </a:pPr>
            <a:endParaRPr sz="1800">
              <a:solidFill>
                <a:srgbClr val="262625"/>
              </a:solidFill>
              <a:latin typeface="Work Sans"/>
              <a:ea typeface="Work Sans"/>
              <a:cs typeface="Work Sans"/>
              <a:sym typeface="Work Sans"/>
            </a:endParaRPr>
          </a:p>
          <a:p>
            <a:pPr lvl="0">
              <a:lnSpc>
                <a:spcPct val="166666"/>
              </a:lnSpc>
              <a:buClr>
                <a:schemeClr val="dk1"/>
              </a:buClr>
              <a:buSzPts val="1100"/>
            </a:pPr>
            <a:r>
              <a:rPr lang="es-ES" sz="1800" dirty="0" err="1" smtClean="0">
                <a:solidFill>
                  <a:srgbClr val="262625"/>
                </a:solidFill>
                <a:latin typeface="Work Sans"/>
                <a:ea typeface="Work Sans"/>
                <a:cs typeface="Work Sans"/>
                <a:sym typeface="Work Sans"/>
              </a:rPr>
              <a:t>Aussi</a:t>
            </a:r>
            <a:r>
              <a:rPr lang="es-ES" sz="1800" dirty="0" smtClean="0">
                <a:solidFill>
                  <a:srgbClr val="262625"/>
                </a:solidFill>
                <a:latin typeface="Work Sans"/>
                <a:ea typeface="Work Sans"/>
                <a:cs typeface="Work Sans"/>
                <a:sym typeface="Work Sans"/>
              </a:rPr>
              <a:t> </a:t>
            </a:r>
            <a:r>
              <a:rPr lang="es-ES" sz="1800" dirty="0" smtClean="0">
                <a:solidFill>
                  <a:srgbClr val="262625"/>
                </a:solidFill>
                <a:latin typeface="Work Sans"/>
                <a:ea typeface="Work Sans"/>
                <a:cs typeface="Work Sans"/>
                <a:sym typeface="Work Sans"/>
              </a:rPr>
              <a:t>bien </a:t>
            </a:r>
            <a:r>
              <a:rPr lang="es-ES" sz="1800" dirty="0" err="1" smtClean="0">
                <a:solidFill>
                  <a:srgbClr val="262625"/>
                </a:solidFill>
                <a:latin typeface="Work Sans"/>
                <a:ea typeface="Work Sans"/>
                <a:cs typeface="Work Sans"/>
                <a:sym typeface="Work Sans"/>
              </a:rPr>
              <a:t>dans</a:t>
            </a:r>
            <a:r>
              <a:rPr lang="es-ES" sz="1800" dirty="0" smtClean="0">
                <a:solidFill>
                  <a:srgbClr val="262625"/>
                </a:solidFill>
                <a:latin typeface="Work Sans"/>
                <a:ea typeface="Work Sans"/>
                <a:cs typeface="Work Sans"/>
                <a:sym typeface="Work Sans"/>
              </a:rPr>
              <a:t> </a:t>
            </a:r>
            <a:r>
              <a:rPr lang="es-ES" sz="1800" dirty="0" err="1" smtClean="0">
                <a:solidFill>
                  <a:srgbClr val="262625"/>
                </a:solidFill>
                <a:latin typeface="Work Sans"/>
                <a:ea typeface="Work Sans"/>
                <a:cs typeface="Work Sans"/>
                <a:sym typeface="Work Sans"/>
              </a:rPr>
              <a:t>l'accès</a:t>
            </a:r>
            <a:r>
              <a:rPr lang="es-ES" sz="1800" dirty="0" smtClean="0">
                <a:solidFill>
                  <a:srgbClr val="262625"/>
                </a:solidFill>
                <a:latin typeface="Work Sans"/>
                <a:ea typeface="Work Sans"/>
                <a:cs typeface="Work Sans"/>
                <a:sym typeface="Work Sans"/>
              </a:rPr>
              <a:t> </a:t>
            </a:r>
            <a:r>
              <a:rPr lang="es-ES" sz="1800" dirty="0" smtClean="0">
                <a:solidFill>
                  <a:srgbClr val="262625"/>
                </a:solidFill>
                <a:latin typeface="Work Sans"/>
                <a:ea typeface="Work Sans"/>
                <a:cs typeface="Work Sans"/>
                <a:sym typeface="Work Sans"/>
              </a:rPr>
              <a:t> </a:t>
            </a:r>
            <a:r>
              <a:rPr lang="es-ES" sz="1800" dirty="0" err="1" smtClean="0">
                <a:solidFill>
                  <a:srgbClr val="262625"/>
                </a:solidFill>
                <a:latin typeface="Work Sans"/>
                <a:ea typeface="Work Sans"/>
                <a:cs typeface="Work Sans"/>
                <a:sym typeface="Work Sans"/>
              </a:rPr>
              <a:t>au</a:t>
            </a:r>
            <a:r>
              <a:rPr lang="es-ES" sz="1800" dirty="0" smtClean="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que </a:t>
            </a:r>
            <a:r>
              <a:rPr lang="es-ES" sz="1800" dirty="0" err="1">
                <a:solidFill>
                  <a:srgbClr val="262625"/>
                </a:solidFill>
                <a:latin typeface="Work Sans"/>
                <a:ea typeface="Work Sans"/>
                <a:cs typeface="Work Sans"/>
                <a:sym typeface="Work Sans"/>
              </a:rPr>
              <a:t>lors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d'audits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éventuels</a:t>
            </a:r>
            <a:r>
              <a:rPr lang="es-ES" sz="1800" dirty="0">
                <a:solidFill>
                  <a:srgbClr val="262625"/>
                </a:solidFill>
                <a:latin typeface="Work Sans"/>
                <a:ea typeface="Work Sans"/>
                <a:cs typeface="Work Sans"/>
                <a:sym typeface="Work Sans"/>
              </a:rPr>
              <a:t> sur le </a:t>
            </a:r>
            <a:r>
              <a:rPr lang="es-ES" sz="1800" dirty="0" err="1">
                <a:solidFill>
                  <a:srgbClr val="262625"/>
                </a:solidFill>
                <a:latin typeface="Work Sans"/>
                <a:ea typeface="Work Sans"/>
                <a:cs typeface="Work Sans"/>
                <a:sym typeface="Work Sans"/>
              </a:rPr>
              <a:t>terrain</a:t>
            </a:r>
            <a:r>
              <a:rPr lang="es-ES" sz="1800" dirty="0">
                <a:solidFill>
                  <a:srgbClr val="262625"/>
                </a:solidFill>
                <a:latin typeface="Work Sans"/>
                <a:ea typeface="Work Sans"/>
                <a:cs typeface="Work Sans"/>
                <a:sym typeface="Work Sans"/>
              </a:rPr>
              <a:t>, le </a:t>
            </a:r>
            <a:r>
              <a:rPr lang="es-ES" sz="1800" dirty="0" err="1" smtClean="0">
                <a:solidFill>
                  <a:srgbClr val="262625"/>
                </a:solidFill>
                <a:latin typeface="Work Sans"/>
                <a:ea typeface="Work Sans"/>
                <a:cs typeface="Work Sans"/>
                <a:sym typeface="Work Sans"/>
              </a:rPr>
              <a:t>Certificat</a:t>
            </a:r>
            <a:r>
              <a:rPr lang="es-ES" sz="1800" dirty="0" smtClean="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G</a:t>
            </a:r>
            <a:r>
              <a:rPr lang="es-ES" sz="1800" dirty="0" err="1" smtClean="0">
                <a:solidFill>
                  <a:srgbClr val="262625"/>
                </a:solidFill>
                <a:latin typeface="Work Sans"/>
                <a:ea typeface="Work Sans"/>
                <a:cs typeface="Work Sans"/>
                <a:sym typeface="Work Sans"/>
              </a:rPr>
              <a:t>ère</a:t>
            </a:r>
            <a:r>
              <a:rPr lang="es-ES" sz="1800" dirty="0" smtClean="0">
                <a:solidFill>
                  <a:srgbClr val="262625"/>
                </a:solidFill>
                <a:latin typeface="Work Sans"/>
                <a:ea typeface="Work Sans"/>
                <a:cs typeface="Work Sans"/>
                <a:sym typeface="Work Sans"/>
              </a:rPr>
              <a:t> </a:t>
            </a:r>
            <a:r>
              <a:rPr lang="es-ES" sz="1800" dirty="0">
                <a:solidFill>
                  <a:srgbClr val="262625"/>
                </a:solidFill>
                <a:latin typeface="Work Sans"/>
                <a:ea typeface="Work Sans"/>
                <a:cs typeface="Work Sans"/>
                <a:sym typeface="Work Sans"/>
              </a:rPr>
              <a:t>le </a:t>
            </a:r>
            <a:r>
              <a:rPr lang="es-ES" sz="1800" dirty="0" err="1">
                <a:solidFill>
                  <a:srgbClr val="262625"/>
                </a:solidFill>
                <a:latin typeface="Work Sans"/>
                <a:ea typeface="Work Sans"/>
                <a:cs typeface="Work Sans"/>
                <a:sym typeface="Work Sans"/>
              </a:rPr>
              <a:t>travailleur</a:t>
            </a:r>
            <a:r>
              <a:rPr lang="es-ES" sz="1800" dirty="0">
                <a:solidFill>
                  <a:srgbClr val="262625"/>
                </a:solidFill>
                <a:latin typeface="Work Sans"/>
                <a:ea typeface="Work Sans"/>
                <a:cs typeface="Work Sans"/>
                <a:sym typeface="Work Sans"/>
              </a:rPr>
              <a:t> / la machine </a:t>
            </a:r>
            <a:r>
              <a:rPr lang="es-ES" sz="1800" dirty="0" err="1">
                <a:solidFill>
                  <a:srgbClr val="262625"/>
                </a:solidFill>
                <a:latin typeface="Work Sans"/>
                <a:ea typeface="Work Sans"/>
                <a:cs typeface="Work Sans"/>
                <a:sym typeface="Work Sans"/>
              </a:rPr>
              <a:t>garantit</a:t>
            </a:r>
            <a:r>
              <a:rPr lang="es-ES" sz="1800" dirty="0">
                <a:solidFill>
                  <a:srgbClr val="262625"/>
                </a:solidFill>
                <a:latin typeface="Work Sans"/>
                <a:ea typeface="Work Sans"/>
                <a:cs typeface="Work Sans"/>
                <a:sym typeface="Work Sans"/>
              </a:rPr>
              <a:t> que les </a:t>
            </a:r>
            <a:r>
              <a:rPr lang="es-ES" sz="1800" dirty="0" err="1">
                <a:solidFill>
                  <a:srgbClr val="262625"/>
                </a:solidFill>
                <a:latin typeface="Work Sans"/>
                <a:ea typeface="Work Sans"/>
                <a:cs typeface="Work Sans"/>
                <a:sym typeface="Work Sans"/>
              </a:rPr>
              <a:t>documents</a:t>
            </a:r>
            <a:r>
              <a:rPr lang="es-ES" sz="1800" dirty="0">
                <a:solidFill>
                  <a:srgbClr val="262625"/>
                </a:solidFill>
                <a:latin typeface="Work Sans"/>
                <a:ea typeface="Work Sans"/>
                <a:cs typeface="Work Sans"/>
                <a:sym typeface="Work Sans"/>
              </a:rPr>
              <a:t> critiques de </a:t>
            </a:r>
            <a:r>
              <a:rPr lang="fr-FR" sz="1800" dirty="0" smtClean="0">
                <a:solidFill>
                  <a:srgbClr val="262625"/>
                </a:solidFill>
                <a:latin typeface="Work Sans"/>
                <a:ea typeface="Work Sans"/>
                <a:cs typeface="Work Sans"/>
                <a:sym typeface="Work Sans"/>
              </a:rPr>
              <a:t>ces </a:t>
            </a:r>
            <a:r>
              <a:rPr lang="fr-FR" sz="1800" dirty="0" smtClean="0">
                <a:solidFill>
                  <a:srgbClr val="262625"/>
                </a:solidFill>
                <a:latin typeface="Work Sans"/>
                <a:ea typeface="Work Sans"/>
                <a:cs typeface="Work Sans"/>
                <a:sym typeface="Work Sans"/>
              </a:rPr>
              <a:t>actifs ( pas ressources) sont valides et leurs détenteurs sont aptes, tout en contribuant à l'amélioration de la sécurité et la santé </a:t>
            </a:r>
            <a:r>
              <a:rPr lang="es-ES" sz="1800" dirty="0" smtClean="0">
                <a:solidFill>
                  <a:srgbClr val="262625"/>
                </a:solidFill>
                <a:latin typeface="Work Sans"/>
                <a:ea typeface="Work Sans"/>
                <a:cs typeface="Work Sans"/>
                <a:sym typeface="Work Sans"/>
              </a:rPr>
              <a:t>sur </a:t>
            </a:r>
            <a:r>
              <a:rPr lang="es-ES" sz="1800" dirty="0">
                <a:solidFill>
                  <a:srgbClr val="262625"/>
                </a:solidFill>
                <a:latin typeface="Work Sans"/>
                <a:ea typeface="Work Sans"/>
                <a:cs typeface="Work Sans"/>
                <a:sym typeface="Work Sans"/>
              </a:rPr>
              <a:t>le </a:t>
            </a:r>
            <a:r>
              <a:rPr lang="es-ES" sz="1800" dirty="0" err="1">
                <a:solidFill>
                  <a:srgbClr val="262625"/>
                </a:solidFill>
                <a:latin typeface="Work Sans"/>
                <a:ea typeface="Work Sans"/>
                <a:cs typeface="Work Sans"/>
                <a:sym typeface="Work Sans"/>
              </a:rPr>
              <a:t>lieu</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a:t>
            </a:r>
            <a:endParaRPr sz="1800">
              <a:solidFill>
                <a:srgbClr val="262625"/>
              </a:solidFill>
              <a:latin typeface="Work Sans"/>
              <a:ea typeface="Work Sans"/>
              <a:cs typeface="Work Sans"/>
              <a:sym typeface="Work Sans"/>
            </a:endParaRPr>
          </a:p>
        </p:txBody>
      </p:sp>
      <p:sp>
        <p:nvSpPr>
          <p:cNvPr id="172" name="Google Shape;172;p11"/>
          <p:cNvSpPr txBox="1"/>
          <p:nvPr/>
        </p:nvSpPr>
        <p:spPr>
          <a:xfrm>
            <a:off x="16263611" y="7572019"/>
            <a:ext cx="7339019" cy="553164"/>
          </a:xfrm>
          <a:prstGeom prst="rect">
            <a:avLst/>
          </a:prstGeom>
          <a:noFill/>
          <a:ln>
            <a:noFill/>
          </a:ln>
        </p:spPr>
        <p:txBody>
          <a:bodyPr spcFirstLastPara="1" wrap="square" lIns="71425" tIns="71425" rIns="71425" bIns="71425" anchor="ctr" anchorCtr="0">
            <a:spAutoFit/>
          </a:bodyPr>
          <a:lstStyle/>
          <a:p>
            <a:pPr marL="0" lvl="0" indent="0" algn="l" rtl="0">
              <a:lnSpc>
                <a:spcPct val="120000"/>
              </a:lnSpc>
              <a:spcBef>
                <a:spcPts val="0"/>
              </a:spcBef>
              <a:spcAft>
                <a:spcPts val="0"/>
              </a:spcAft>
              <a:buClr>
                <a:srgbClr val="FF5000"/>
              </a:buClr>
              <a:buSzPts val="2400"/>
              <a:buFont typeface="Work Sans"/>
              <a:buNone/>
            </a:pPr>
            <a:r>
              <a:rPr lang="es-ES" sz="2400">
                <a:solidFill>
                  <a:srgbClr val="FF5000"/>
                </a:solidFill>
                <a:latin typeface="Work Sans"/>
                <a:ea typeface="Work Sans"/>
                <a:cs typeface="Work Sans"/>
                <a:sym typeface="Work Sans"/>
              </a:rPr>
              <a:t>Pagos seguros por trabajos realizados</a:t>
            </a:r>
            <a:endParaRPr sz="2400">
              <a:solidFill>
                <a:srgbClr val="FF5000"/>
              </a:solidFill>
              <a:latin typeface="Work Sans"/>
              <a:ea typeface="Work Sans"/>
              <a:cs typeface="Work Sans"/>
              <a:sym typeface="Work Sans"/>
            </a:endParaRPr>
          </a:p>
        </p:txBody>
      </p:sp>
      <p:sp>
        <p:nvSpPr>
          <p:cNvPr id="173" name="Google Shape;173;p11"/>
          <p:cNvSpPr txBox="1"/>
          <p:nvPr/>
        </p:nvSpPr>
        <p:spPr>
          <a:xfrm>
            <a:off x="16326170" y="8122659"/>
            <a:ext cx="7339019" cy="4307308"/>
          </a:xfrm>
          <a:prstGeom prst="rect">
            <a:avLst/>
          </a:prstGeom>
          <a:noFill/>
          <a:ln>
            <a:noFill/>
          </a:ln>
        </p:spPr>
        <p:txBody>
          <a:bodyPr spcFirstLastPara="1" wrap="square" lIns="71425" tIns="71425" rIns="71425" bIns="71425" anchor="ctr" anchorCtr="0">
            <a:spAutoFit/>
          </a:bodyPr>
          <a:lstStyle/>
          <a:p>
            <a:pPr lvl="0">
              <a:lnSpc>
                <a:spcPct val="166666"/>
              </a:lnSpc>
              <a:buClr>
                <a:schemeClr val="dk1"/>
              </a:buClr>
              <a:buSzPts val="1100"/>
            </a:pPr>
            <a:r>
              <a:rPr lang="es-ES" sz="1800" dirty="0" err="1" smtClean="0">
                <a:solidFill>
                  <a:srgbClr val="262625"/>
                </a:solidFill>
                <a:latin typeface="Work Sans"/>
                <a:ea typeface="Work Sans"/>
                <a:cs typeface="Work Sans"/>
                <a:sym typeface="Work Sans"/>
              </a:rPr>
              <a:t>Contrôle</a:t>
            </a:r>
            <a:r>
              <a:rPr lang="es-ES" sz="1800" dirty="0" smtClean="0">
                <a:solidFill>
                  <a:srgbClr val="262625"/>
                </a:solidFill>
                <a:latin typeface="Work Sans"/>
                <a:ea typeface="Work Sans"/>
                <a:cs typeface="Work Sans"/>
                <a:sym typeface="Work Sans"/>
              </a:rPr>
              <a:t> </a:t>
            </a:r>
            <a:r>
              <a:rPr lang="es-ES" sz="1800" dirty="0" err="1" smtClean="0">
                <a:solidFill>
                  <a:srgbClr val="262625"/>
                </a:solidFill>
                <a:latin typeface="Work Sans"/>
                <a:ea typeface="Work Sans"/>
                <a:cs typeface="Work Sans"/>
                <a:sym typeface="Work Sans"/>
              </a:rPr>
              <a:t>préalable</a:t>
            </a:r>
            <a:r>
              <a:rPr lang="es-ES" sz="1800" dirty="0" smtClean="0">
                <a:solidFill>
                  <a:srgbClr val="262625"/>
                </a:solidFill>
                <a:latin typeface="Work Sans"/>
                <a:ea typeface="Work Sans"/>
                <a:cs typeface="Work Sans"/>
                <a:sym typeface="Work Sans"/>
              </a:rPr>
              <a:t> des </a:t>
            </a:r>
            <a:r>
              <a:rPr lang="es-ES" sz="1800" dirty="0" err="1" smtClean="0">
                <a:solidFill>
                  <a:srgbClr val="262625"/>
                </a:solidFill>
                <a:latin typeface="Work Sans"/>
                <a:ea typeface="Work Sans"/>
                <a:cs typeface="Work Sans"/>
                <a:sym typeface="Work Sans"/>
              </a:rPr>
              <a:t>paiements</a:t>
            </a:r>
            <a:r>
              <a:rPr lang="es-ES" sz="1800" dirty="0" smtClean="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pour</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s'assurer</a:t>
            </a:r>
            <a:r>
              <a:rPr lang="es-ES" sz="1800" dirty="0">
                <a:solidFill>
                  <a:srgbClr val="262625"/>
                </a:solidFill>
                <a:latin typeface="Work Sans"/>
                <a:ea typeface="Work Sans"/>
                <a:cs typeface="Work Sans"/>
                <a:sym typeface="Work Sans"/>
              </a:rPr>
              <a:t> que les </a:t>
            </a:r>
            <a:r>
              <a:rPr lang="es-ES" sz="1800" dirty="0" err="1">
                <a:solidFill>
                  <a:srgbClr val="262625"/>
                </a:solidFill>
                <a:latin typeface="Work Sans"/>
                <a:ea typeface="Work Sans"/>
                <a:cs typeface="Work Sans"/>
                <a:sym typeface="Work Sans"/>
              </a:rPr>
              <a:t>entreprises</a:t>
            </a:r>
            <a:r>
              <a:rPr lang="es-ES" sz="1800" dirty="0">
                <a:solidFill>
                  <a:srgbClr val="262625"/>
                </a:solidFill>
                <a:latin typeface="Work Sans"/>
                <a:ea typeface="Work Sans"/>
                <a:cs typeface="Work Sans"/>
                <a:sym typeface="Work Sans"/>
              </a:rPr>
              <a:t> et </a:t>
            </a:r>
            <a:r>
              <a:rPr lang="es-ES" sz="1800" dirty="0" err="1">
                <a:solidFill>
                  <a:srgbClr val="262625"/>
                </a:solidFill>
                <a:latin typeface="Work Sans"/>
                <a:ea typeface="Work Sans"/>
                <a:cs typeface="Work Sans"/>
                <a:sym typeface="Work Sans"/>
              </a:rPr>
              <a:t>leurs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travailleurs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ne</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peuvent</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pas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réclamer</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après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avoir</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été</a:t>
            </a:r>
            <a:r>
              <a:rPr lang="es-ES" sz="1800" dirty="0">
                <a:solidFill>
                  <a:srgbClr val="262625"/>
                </a:solidFill>
                <a:latin typeface="Work Sans"/>
                <a:ea typeface="Work Sans"/>
                <a:cs typeface="Work Sans"/>
                <a:sym typeface="Work Sans"/>
              </a:rPr>
              <a:t> payés.</a:t>
            </a: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r>
              <a:rPr lang="es-ES" sz="1800" dirty="0" err="1">
                <a:solidFill>
                  <a:srgbClr val="262625"/>
                </a:solidFill>
                <a:latin typeface="Work Sans"/>
                <a:ea typeface="Work Sans"/>
                <a:cs typeface="Work Sans"/>
                <a:sym typeface="Work Sans"/>
              </a:rPr>
              <a:t>Avant</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d'effectuer</a:t>
            </a:r>
            <a:r>
              <a:rPr lang="es-ES" sz="1800" dirty="0">
                <a:solidFill>
                  <a:srgbClr val="262625"/>
                </a:solidFill>
                <a:latin typeface="Work Sans"/>
                <a:ea typeface="Work Sans"/>
                <a:cs typeface="Work Sans"/>
                <a:sym typeface="Work Sans"/>
              </a:rPr>
              <a:t> les </a:t>
            </a:r>
            <a:r>
              <a:rPr lang="es-ES" sz="1800" dirty="0" err="1">
                <a:solidFill>
                  <a:srgbClr val="262625"/>
                </a:solidFill>
                <a:latin typeface="Work Sans"/>
                <a:ea typeface="Work Sans"/>
                <a:cs typeface="Work Sans"/>
                <a:sym typeface="Work Sans"/>
              </a:rPr>
              <a:t>paiements</a:t>
            </a:r>
            <a:r>
              <a:rPr lang="es-ES" sz="1800" dirty="0">
                <a:solidFill>
                  <a:srgbClr val="262625"/>
                </a:solidFill>
                <a:latin typeface="Work Sans"/>
                <a:ea typeface="Work Sans"/>
                <a:cs typeface="Work Sans"/>
                <a:sym typeface="Work Sans"/>
              </a:rPr>
              <a:t>, le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peut</a:t>
            </a:r>
            <a:r>
              <a:rPr lang="es-ES" sz="1800" dirty="0">
                <a:solidFill>
                  <a:srgbClr val="262625"/>
                </a:solidFill>
                <a:latin typeface="Work Sans"/>
                <a:ea typeface="Work Sans"/>
                <a:cs typeface="Work Sans"/>
                <a:sym typeface="Work Sans"/>
              </a:rPr>
              <a:t> garantir que les </a:t>
            </a:r>
            <a:r>
              <a:rPr lang="es-ES" sz="1800" dirty="0" err="1">
                <a:solidFill>
                  <a:srgbClr val="262625"/>
                </a:solidFill>
                <a:latin typeface="Work Sans"/>
                <a:ea typeface="Work Sans"/>
                <a:cs typeface="Work Sans"/>
                <a:sym typeface="Work Sans"/>
              </a:rPr>
              <a:t>entreprises</a:t>
            </a:r>
            <a:r>
              <a:rPr lang="es-ES" sz="1800" dirty="0">
                <a:solidFill>
                  <a:srgbClr val="262625"/>
                </a:solidFill>
                <a:latin typeface="Work Sans"/>
                <a:ea typeface="Work Sans"/>
                <a:cs typeface="Work Sans"/>
                <a:sym typeface="Work Sans"/>
              </a:rPr>
              <a:t> se </a:t>
            </a:r>
            <a:r>
              <a:rPr lang="es-ES" sz="1800" dirty="0" err="1">
                <a:solidFill>
                  <a:srgbClr val="262625"/>
                </a:solidFill>
                <a:latin typeface="Work Sans"/>
                <a:ea typeface="Work Sans"/>
                <a:cs typeface="Work Sans"/>
                <a:sym typeface="Work Sans"/>
              </a:rPr>
              <a:t>conforment</a:t>
            </a:r>
            <a:r>
              <a:rPr lang="es-ES" sz="1800" dirty="0">
                <a:solidFill>
                  <a:srgbClr val="262625"/>
                </a:solidFill>
                <a:latin typeface="Work Sans"/>
                <a:ea typeface="Work Sans"/>
                <a:cs typeface="Work Sans"/>
                <a:sym typeface="Work Sans"/>
              </a:rPr>
              <a:t> à </a:t>
            </a:r>
            <a:r>
              <a:rPr lang="es-ES" sz="1800" dirty="0" err="1">
                <a:solidFill>
                  <a:srgbClr val="262625"/>
                </a:solidFill>
                <a:latin typeface="Work Sans"/>
                <a:ea typeface="Work Sans"/>
                <a:cs typeface="Work Sans"/>
                <a:sym typeface="Work Sans"/>
              </a:rPr>
              <a:t>toutes</a:t>
            </a:r>
            <a:r>
              <a:rPr lang="es-ES" sz="1800" dirty="0">
                <a:solidFill>
                  <a:srgbClr val="262625"/>
                </a:solidFill>
                <a:latin typeface="Work Sans"/>
                <a:ea typeface="Work Sans"/>
                <a:cs typeface="Work Sans"/>
                <a:sym typeface="Work Sans"/>
              </a:rPr>
              <a:t> les </a:t>
            </a:r>
            <a:r>
              <a:rPr lang="es-ES" sz="1800" dirty="0" err="1">
                <a:solidFill>
                  <a:srgbClr val="262625"/>
                </a:solidFill>
                <a:latin typeface="Work Sans"/>
                <a:ea typeface="Work Sans"/>
                <a:cs typeface="Work Sans"/>
                <a:sym typeface="Work Sans"/>
              </a:rPr>
              <a:t>exigences</a:t>
            </a:r>
            <a:r>
              <a:rPr lang="es-ES" sz="1800" dirty="0">
                <a:solidFill>
                  <a:srgbClr val="262625"/>
                </a:solidFill>
                <a:latin typeface="Work Sans"/>
                <a:ea typeface="Work Sans"/>
                <a:cs typeface="Work Sans"/>
                <a:sym typeface="Work Sans"/>
              </a:rPr>
              <a:t> légales en </a:t>
            </a:r>
            <a:r>
              <a:rPr lang="es-ES" sz="1800" dirty="0" err="1">
                <a:solidFill>
                  <a:srgbClr val="262625"/>
                </a:solidFill>
                <a:latin typeface="Work Sans"/>
                <a:ea typeface="Work Sans"/>
                <a:cs typeface="Work Sans"/>
                <a:sym typeface="Work Sans"/>
              </a:rPr>
              <a:t>matière</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documentation</a:t>
            </a:r>
            <a:r>
              <a:rPr lang="es-ES" sz="1800" dirty="0">
                <a:solidFill>
                  <a:srgbClr val="262625"/>
                </a:solidFill>
                <a:latin typeface="Work Sans"/>
                <a:ea typeface="Work Sans"/>
                <a:cs typeface="Work Sans"/>
                <a:sym typeface="Work Sans"/>
              </a:rPr>
              <a:t> du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et que </a:t>
            </a:r>
            <a:r>
              <a:rPr lang="es-ES" sz="1800" dirty="0" err="1">
                <a:solidFill>
                  <a:srgbClr val="262625"/>
                </a:solidFill>
                <a:latin typeface="Work Sans"/>
                <a:ea typeface="Work Sans"/>
                <a:cs typeface="Work Sans"/>
                <a:sym typeface="Work Sans"/>
              </a:rPr>
              <a:t>leurs</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travailleurs</a:t>
            </a:r>
            <a:r>
              <a:rPr lang="es-ES" sz="1800" dirty="0">
                <a:solidFill>
                  <a:srgbClr val="262625"/>
                </a:solidFill>
                <a:latin typeface="Work Sans"/>
                <a:ea typeface="Work Sans"/>
                <a:cs typeface="Work Sans"/>
                <a:sym typeface="Work Sans"/>
              </a:rPr>
              <a:t> se </a:t>
            </a:r>
            <a:r>
              <a:rPr lang="es-ES" sz="1800" dirty="0" err="1">
                <a:solidFill>
                  <a:srgbClr val="262625"/>
                </a:solidFill>
                <a:latin typeface="Work Sans"/>
                <a:ea typeface="Work Sans"/>
                <a:cs typeface="Work Sans"/>
                <a:sym typeface="Work Sans"/>
              </a:rPr>
              <a:t>conforment</a:t>
            </a:r>
            <a:r>
              <a:rPr lang="es-ES" sz="1800" dirty="0">
                <a:solidFill>
                  <a:srgbClr val="262625"/>
                </a:solidFill>
                <a:latin typeface="Work Sans"/>
                <a:ea typeface="Work Sans"/>
                <a:cs typeface="Work Sans"/>
                <a:sym typeface="Work Sans"/>
              </a:rPr>
              <a:t> à la </a:t>
            </a:r>
            <a:r>
              <a:rPr lang="es-ES" sz="1800" dirty="0" err="1">
                <a:solidFill>
                  <a:srgbClr val="262625"/>
                </a:solidFill>
                <a:latin typeface="Work Sans"/>
                <a:ea typeface="Work Sans"/>
                <a:cs typeface="Work Sans"/>
                <a:sym typeface="Work Sans"/>
              </a:rPr>
              <a:t>documentation</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prévention</a:t>
            </a:r>
            <a:r>
              <a:rPr lang="es-ES" sz="1800" dirty="0">
                <a:solidFill>
                  <a:srgbClr val="262625"/>
                </a:solidFill>
                <a:latin typeface="Work Sans"/>
                <a:ea typeface="Work Sans"/>
                <a:cs typeface="Work Sans"/>
                <a:sym typeface="Work Sans"/>
              </a:rPr>
              <a:t> et </a:t>
            </a:r>
            <a:r>
              <a:rPr lang="es-ES" sz="1800" dirty="0" err="1">
                <a:solidFill>
                  <a:srgbClr val="262625"/>
                </a:solidFill>
                <a:latin typeface="Work Sans"/>
                <a:ea typeface="Work Sans"/>
                <a:cs typeface="Work Sans"/>
                <a:sym typeface="Work Sans"/>
              </a:rPr>
              <a:t>aux</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heures</a:t>
            </a:r>
            <a:r>
              <a:rPr lang="es-ES" sz="1800" dirty="0">
                <a:solidFill>
                  <a:srgbClr val="262625"/>
                </a:solidFill>
                <a:latin typeface="Work Sans"/>
                <a:ea typeface="Work Sans"/>
                <a:cs typeface="Work Sans"/>
                <a:sym typeface="Work Sans"/>
              </a:rPr>
              <a:t> de </a:t>
            </a:r>
            <a:r>
              <a:rPr lang="es-ES" sz="1800" dirty="0" err="1">
                <a:solidFill>
                  <a:srgbClr val="262625"/>
                </a:solidFill>
                <a:latin typeface="Work Sans"/>
                <a:ea typeface="Work Sans"/>
                <a:cs typeface="Work Sans"/>
                <a:sym typeface="Work Sans"/>
              </a:rPr>
              <a:t>travail</a:t>
            </a:r>
            <a:r>
              <a:rPr lang="es-ES" sz="1800" dirty="0">
                <a:solidFill>
                  <a:srgbClr val="262625"/>
                </a:solidFill>
                <a:latin typeface="Work Sans"/>
                <a:ea typeface="Work Sans"/>
                <a:cs typeface="Work Sans"/>
                <a:sym typeface="Work Sans"/>
              </a:rPr>
              <a:t> </a:t>
            </a:r>
            <a:r>
              <a:rPr lang="es-ES" sz="1800" dirty="0" err="1">
                <a:solidFill>
                  <a:srgbClr val="262625"/>
                </a:solidFill>
                <a:latin typeface="Work Sans"/>
                <a:ea typeface="Work Sans"/>
                <a:cs typeface="Work Sans"/>
                <a:sym typeface="Work Sans"/>
              </a:rPr>
              <a:t>enregistrées</a:t>
            </a:r>
            <a:r>
              <a:rPr lang="es-ES" sz="1800" dirty="0">
                <a:solidFill>
                  <a:srgbClr val="262625"/>
                </a:solidFill>
                <a:latin typeface="Work Sans"/>
                <a:ea typeface="Work Sans"/>
                <a:cs typeface="Work Sans"/>
                <a:sym typeface="Work Sans"/>
              </a:rPr>
              <a:t>.</a:t>
            </a:r>
            <a:endParaRPr sz="1800">
              <a:solidFill>
                <a:srgbClr val="262625"/>
              </a:solidFill>
              <a:latin typeface="Work Sans"/>
              <a:ea typeface="Work Sans"/>
              <a:cs typeface="Work Sans"/>
              <a:sym typeface="Work Sans"/>
            </a:endParaRPr>
          </a:p>
        </p:txBody>
      </p:sp>
      <p:cxnSp>
        <p:nvCxnSpPr>
          <p:cNvPr id="174" name="Google Shape;174;p11"/>
          <p:cNvCxnSpPr/>
          <p:nvPr/>
        </p:nvCxnSpPr>
        <p:spPr>
          <a:xfrm>
            <a:off x="699440" y="12714485"/>
            <a:ext cx="22922560" cy="1"/>
          </a:xfrm>
          <a:prstGeom prst="straightConnector1">
            <a:avLst/>
          </a:prstGeom>
          <a:noFill/>
          <a:ln w="25400" cap="flat" cmpd="sng">
            <a:solidFill>
              <a:srgbClr val="A7AAAC"/>
            </a:solidFill>
            <a:prstDash val="solid"/>
            <a:miter lim="400000"/>
            <a:headEnd type="none" w="sm" len="sm"/>
            <a:tailEnd type="none" w="sm" len="sm"/>
          </a:ln>
        </p:spPr>
      </p:cxnSp>
      <p:sp>
        <p:nvSpPr>
          <p:cNvPr id="175" name="Google Shape;175;p11"/>
          <p:cNvSpPr txBox="1"/>
          <p:nvPr/>
        </p:nvSpPr>
        <p:spPr>
          <a:xfrm>
            <a:off x="3138313" y="13121119"/>
            <a:ext cx="6259726" cy="513601"/>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A7AAAC"/>
              </a:buClr>
              <a:buSzPts val="2000"/>
              <a:buFont typeface="Arial"/>
              <a:buNone/>
            </a:pPr>
            <a:r>
              <a:rPr lang="es-ES" sz="2000">
                <a:solidFill>
                  <a:srgbClr val="A7AAAC"/>
                </a:solidFill>
              </a:rPr>
              <a:t>Nalanda: présentation pour les entreprises de construction</a:t>
            </a:r>
            <a:endParaRPr sz="2000" b="0" i="0" u="none" strike="noStrike" cap="none">
              <a:solidFill>
                <a:srgbClr val="A7AAAC"/>
              </a:solidFill>
              <a:latin typeface="Arial"/>
              <a:ea typeface="Arial"/>
              <a:cs typeface="Arial"/>
              <a:sym typeface="Arial"/>
            </a:endParaRPr>
          </a:p>
        </p:txBody>
      </p:sp>
      <p:sp>
        <p:nvSpPr>
          <p:cNvPr id="176" name="Google Shape;176;p11"/>
          <p:cNvSpPr txBox="1">
            <a:spLocks noGrp="1"/>
          </p:cNvSpPr>
          <p:nvPr>
            <p:ph type="sldNum" idx="12"/>
          </p:nvPr>
        </p:nvSpPr>
        <p:spPr>
          <a:xfrm>
            <a:off x="23307420" y="12860312"/>
            <a:ext cx="314834" cy="390576"/>
          </a:xfrm>
          <a:prstGeom prst="rect">
            <a:avLst/>
          </a:prstGeom>
          <a:noFill/>
          <a:ln>
            <a:noFill/>
          </a:ln>
        </p:spPr>
        <p:txBody>
          <a:bodyPr spcFirstLastPara="1" wrap="square" lIns="71425" tIns="71425" rIns="71425" bIns="71425" anchor="t" anchorCtr="0">
            <a:spAutoFit/>
          </a:bodyPr>
          <a:lstStyle/>
          <a:p>
            <a:pPr marL="0" lvl="0" indent="0" algn="ctr" rtl="0">
              <a:lnSpc>
                <a:spcPct val="100000"/>
              </a:lnSpc>
              <a:spcBef>
                <a:spcPts val="0"/>
              </a:spcBef>
              <a:spcAft>
                <a:spcPts val="0"/>
              </a:spcAft>
              <a:buClr>
                <a:srgbClr val="A7AAAC"/>
              </a:buClr>
              <a:buSzPts val="2200"/>
              <a:buFont typeface="Arial"/>
              <a:buNone/>
            </a:pPr>
            <a:fld id="{00000000-1234-1234-1234-123412341234}" type="slidenum">
              <a:rPr lang="es-ES" sz="2200" b="0" i="0" u="none" strike="noStrike" cap="none">
                <a:solidFill>
                  <a:srgbClr val="A7AAAC"/>
                </a:solidFill>
                <a:latin typeface="Arial"/>
                <a:ea typeface="Arial"/>
                <a:cs typeface="Arial"/>
                <a:sym typeface="Arial"/>
              </a:rPr>
              <a:pPr marL="0" lvl="0" indent="0" algn="ctr" rtl="0">
                <a:lnSpc>
                  <a:spcPct val="100000"/>
                </a:lnSpc>
                <a:spcBef>
                  <a:spcPts val="0"/>
                </a:spcBef>
                <a:spcAft>
                  <a:spcPts val="0"/>
                </a:spcAft>
                <a:buClr>
                  <a:srgbClr val="A7AAAC"/>
                </a:buClr>
                <a:buSzPts val="2200"/>
                <a:buFont typeface="Arial"/>
                <a:buNone/>
              </a:pPr>
              <a:t>9</a:t>
            </a:fld>
            <a:endParaRPr sz="2200" b="0" i="0" u="none" strike="noStrike" cap="none">
              <a:solidFill>
                <a:srgbClr val="A7AAAC"/>
              </a:solidFill>
              <a:latin typeface="Arial"/>
              <a:ea typeface="Arial"/>
              <a:cs typeface="Arial"/>
              <a:sym typeface="Arial"/>
            </a:endParaRPr>
          </a:p>
        </p:txBody>
      </p:sp>
      <p:sp>
        <p:nvSpPr>
          <p:cNvPr id="177" name="Google Shape;177;p11"/>
          <p:cNvSpPr txBox="1"/>
          <p:nvPr/>
        </p:nvSpPr>
        <p:spPr>
          <a:xfrm>
            <a:off x="718811" y="7572019"/>
            <a:ext cx="7339019" cy="553164"/>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2400"/>
              <a:buFont typeface="Work Sans"/>
              <a:buNone/>
            </a:pPr>
            <a:r>
              <a:rPr lang="es-ES" sz="2400">
                <a:solidFill>
                  <a:srgbClr val="FF5000"/>
                </a:solidFill>
                <a:latin typeface="Work Sans"/>
                <a:ea typeface="Work Sans"/>
                <a:cs typeface="Work Sans"/>
                <a:sym typeface="Work Sans"/>
              </a:rPr>
              <a:t>Contrôle de pré-externalisation</a:t>
            </a:r>
            <a:endParaRPr sz="2400" b="0" i="0" u="none" strike="noStrike" cap="none">
              <a:solidFill>
                <a:srgbClr val="FF5000"/>
              </a:solidFill>
              <a:latin typeface="Work Sans"/>
              <a:ea typeface="Work Sans"/>
              <a:cs typeface="Work Sans"/>
              <a:sym typeface="Work Sans"/>
            </a:endParaRPr>
          </a:p>
        </p:txBody>
      </p:sp>
      <p:sp>
        <p:nvSpPr>
          <p:cNvPr id="178" name="Google Shape;178;p11"/>
          <p:cNvSpPr txBox="1"/>
          <p:nvPr/>
        </p:nvSpPr>
        <p:spPr>
          <a:xfrm>
            <a:off x="781370" y="8212307"/>
            <a:ext cx="7339019" cy="3606756"/>
          </a:xfrm>
          <a:prstGeom prst="rect">
            <a:avLst/>
          </a:prstGeom>
          <a:noFill/>
          <a:ln>
            <a:noFill/>
          </a:ln>
        </p:spPr>
        <p:txBody>
          <a:bodyPr spcFirstLastPara="1" wrap="square" lIns="71425" tIns="71425" rIns="71425" bIns="71425" anchor="ctr" anchorCtr="0">
            <a:spAutoFit/>
          </a:bodyPr>
          <a:lstStyle/>
          <a:p>
            <a:pPr marL="0" marR="0" lvl="0" indent="0" algn="l" rtl="0">
              <a:lnSpc>
                <a:spcPct val="166666"/>
              </a:lnSpc>
              <a:spcBef>
                <a:spcPts val="0"/>
              </a:spcBef>
              <a:spcAft>
                <a:spcPts val="0"/>
              </a:spcAft>
              <a:buClr>
                <a:schemeClr val="dk1"/>
              </a:buClr>
              <a:buSzPts val="1100"/>
              <a:buFont typeface="Arial"/>
              <a:buNone/>
            </a:pPr>
            <a:r>
              <a:rPr lang="es-ES" sz="1800">
                <a:solidFill>
                  <a:srgbClr val="262625"/>
                </a:solidFill>
                <a:latin typeface="Work Sans"/>
                <a:ea typeface="Work Sans"/>
                <a:cs typeface="Work Sans"/>
                <a:sym typeface="Work Sans"/>
              </a:rPr>
              <a:t>Contrôle préalable de tous les documents indiquant que le sous-traitant est fiable et solvable, évitant les risques ultérieurs et imprévus.</a:t>
            </a: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endParaRPr sz="1800">
              <a:solidFill>
                <a:srgbClr val="262625"/>
              </a:solidFill>
              <a:latin typeface="Work Sans"/>
              <a:ea typeface="Work Sans"/>
              <a:cs typeface="Work Sans"/>
              <a:sym typeface="Work Sans"/>
            </a:endParaRPr>
          </a:p>
          <a:p>
            <a:pPr marL="0" marR="0" lvl="0" indent="0" algn="l" rtl="0">
              <a:lnSpc>
                <a:spcPct val="166666"/>
              </a:lnSpc>
              <a:spcBef>
                <a:spcPts val="0"/>
              </a:spcBef>
              <a:spcAft>
                <a:spcPts val="0"/>
              </a:spcAft>
              <a:buClr>
                <a:schemeClr val="dk1"/>
              </a:buClr>
              <a:buSzPts val="1100"/>
              <a:buFont typeface="Arial"/>
              <a:buNone/>
            </a:pPr>
            <a:r>
              <a:rPr lang="es-ES" sz="1800">
                <a:solidFill>
                  <a:srgbClr val="262625"/>
                </a:solidFill>
                <a:latin typeface="Work Sans"/>
                <a:ea typeface="Work Sans"/>
                <a:cs typeface="Work Sans"/>
                <a:sym typeface="Work Sans"/>
              </a:rPr>
              <a:t>Ce n'est que lorsque la société sous-traitante dispose de tous les documents critiques au niveau de la société valide qu'elle disposera de son certificat de société de gestion pour éviter les problèmes, les coûts et les retards futurs en modifiant l'homogénéisation des sous-traitants.</a:t>
            </a:r>
            <a:endParaRPr sz="1800">
              <a:solidFill>
                <a:srgbClr val="262625"/>
              </a:solidFill>
              <a:latin typeface="Work Sans"/>
              <a:ea typeface="Work Sans"/>
              <a:cs typeface="Work Sans"/>
              <a:sym typeface="Work Sans"/>
            </a:endParaRPr>
          </a:p>
        </p:txBody>
      </p:sp>
      <p:sp>
        <p:nvSpPr>
          <p:cNvPr id="179" name="Google Shape;179;p11"/>
          <p:cNvSpPr txBox="1"/>
          <p:nvPr/>
        </p:nvSpPr>
        <p:spPr>
          <a:xfrm>
            <a:off x="664797" y="451900"/>
            <a:ext cx="19615200" cy="96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FF5000"/>
              </a:buClr>
              <a:buSzPts val="4800"/>
              <a:buFont typeface="Work Sans SemiBold"/>
              <a:buNone/>
            </a:pPr>
            <a:r>
              <a:rPr lang="es-ES" sz="4800" b="0" i="0" u="none" strike="noStrike" cap="none">
                <a:solidFill>
                  <a:srgbClr val="FF5000"/>
                </a:solidFill>
                <a:latin typeface="Work Sans SemiBold"/>
                <a:ea typeface="Work Sans SemiBold"/>
                <a:cs typeface="Work Sans SemiBold"/>
                <a:sym typeface="Work Sans SemiBold"/>
              </a:rPr>
              <a:t>Gestiona. </a:t>
            </a:r>
            <a:r>
              <a:rPr lang="es-ES" sz="4800">
                <a:solidFill>
                  <a:srgbClr val="262625"/>
                </a:solidFill>
                <a:latin typeface="Work Sans SemiBold"/>
                <a:ea typeface="Work Sans SemiBold"/>
                <a:cs typeface="Work Sans SemiBold"/>
                <a:sym typeface="Work Sans SemiBold"/>
              </a:rPr>
              <a:t>Logiciel opérationnel pour le contrôle des documents</a:t>
            </a:r>
            <a:endParaRPr sz="4800" b="1" i="0" u="none" strike="noStrike" cap="none">
              <a:solidFill>
                <a:srgbClr val="262625"/>
              </a:solidFill>
              <a:latin typeface="Work Sans SemiBold"/>
              <a:ea typeface="Work Sans SemiBold"/>
              <a:cs typeface="Work Sans SemiBold"/>
              <a:sym typeface="Work Sans SemiBold"/>
            </a:endParaRPr>
          </a:p>
        </p:txBody>
      </p:sp>
      <p:pic>
        <p:nvPicPr>
          <p:cNvPr id="180" name="Google Shape;180;p11"/>
          <p:cNvPicPr preferRelativeResize="0"/>
          <p:nvPr/>
        </p:nvPicPr>
        <p:blipFill rotWithShape="1">
          <a:blip r:embed="rId4">
            <a:alphaModFix/>
          </a:blip>
          <a:srcRect l="10143" t="10712" r="4841" b="9876"/>
          <a:stretch/>
        </p:blipFill>
        <p:spPr>
          <a:xfrm>
            <a:off x="1229710" y="2806262"/>
            <a:ext cx="4590879" cy="4288221"/>
          </a:xfrm>
          <a:prstGeom prst="rect">
            <a:avLst/>
          </a:prstGeom>
          <a:noFill/>
          <a:ln>
            <a:noFill/>
          </a:ln>
        </p:spPr>
      </p:pic>
      <p:pic>
        <p:nvPicPr>
          <p:cNvPr id="181" name="Google Shape;181;p11"/>
          <p:cNvPicPr preferRelativeResize="0"/>
          <p:nvPr/>
        </p:nvPicPr>
        <p:blipFill rotWithShape="1">
          <a:blip r:embed="rId5">
            <a:alphaModFix/>
          </a:blip>
          <a:srcRect l="8026" t="10712" r="2732" b="9876"/>
          <a:stretch/>
        </p:blipFill>
        <p:spPr>
          <a:xfrm>
            <a:off x="8491212" y="2806262"/>
            <a:ext cx="4819018" cy="4288221"/>
          </a:xfrm>
          <a:prstGeom prst="rect">
            <a:avLst/>
          </a:prstGeom>
          <a:noFill/>
          <a:ln>
            <a:noFill/>
          </a:ln>
        </p:spPr>
      </p:pic>
      <p:pic>
        <p:nvPicPr>
          <p:cNvPr id="182" name="Google Shape;182;p11"/>
          <p:cNvPicPr preferRelativeResize="0"/>
          <p:nvPr/>
        </p:nvPicPr>
        <p:blipFill rotWithShape="1">
          <a:blip r:embed="rId6">
            <a:alphaModFix/>
          </a:blip>
          <a:srcRect l="10529" t="10712" b="9876"/>
          <a:stretch/>
        </p:blipFill>
        <p:spPr>
          <a:xfrm>
            <a:off x="16263611" y="2806262"/>
            <a:ext cx="4831460" cy="4288221"/>
          </a:xfrm>
          <a:prstGeom prst="rect">
            <a:avLst/>
          </a:prstGeom>
          <a:noFill/>
          <a:ln>
            <a:noFill/>
          </a:ln>
        </p:spPr>
      </p:pic>
      <p:pic>
        <p:nvPicPr>
          <p:cNvPr id="183" name="Google Shape;183;p11"/>
          <p:cNvPicPr preferRelativeResize="0"/>
          <p:nvPr/>
        </p:nvPicPr>
        <p:blipFill rotWithShape="1">
          <a:blip r:embed="rId7">
            <a:alphaModFix/>
          </a:blip>
          <a:srcRect/>
          <a:stretch/>
        </p:blipFill>
        <p:spPr>
          <a:xfrm>
            <a:off x="21145189" y="5170292"/>
            <a:ext cx="2520000" cy="2520000"/>
          </a:xfrm>
          <a:prstGeom prst="rect">
            <a:avLst/>
          </a:prstGeom>
          <a:noFill/>
          <a:ln>
            <a:noFill/>
          </a:ln>
        </p:spPr>
      </p:pic>
      <p:pic>
        <p:nvPicPr>
          <p:cNvPr id="184" name="Google Shape;184;p11"/>
          <p:cNvPicPr preferRelativeResize="0"/>
          <p:nvPr/>
        </p:nvPicPr>
        <p:blipFill rotWithShape="1">
          <a:blip r:embed="rId8">
            <a:alphaModFix/>
          </a:blip>
          <a:srcRect/>
          <a:stretch/>
        </p:blipFill>
        <p:spPr>
          <a:xfrm>
            <a:off x="13310230" y="5107788"/>
            <a:ext cx="2520000" cy="2520000"/>
          </a:xfrm>
          <a:prstGeom prst="rect">
            <a:avLst/>
          </a:prstGeom>
          <a:noFill/>
          <a:ln>
            <a:noFill/>
          </a:ln>
        </p:spPr>
      </p:pic>
      <p:pic>
        <p:nvPicPr>
          <p:cNvPr id="185" name="Google Shape;185;p11"/>
          <p:cNvPicPr preferRelativeResize="0"/>
          <p:nvPr/>
        </p:nvPicPr>
        <p:blipFill rotWithShape="1">
          <a:blip r:embed="rId9">
            <a:alphaModFix/>
          </a:blip>
          <a:srcRect/>
          <a:stretch/>
        </p:blipFill>
        <p:spPr>
          <a:xfrm>
            <a:off x="5820589" y="5235382"/>
            <a:ext cx="2299800" cy="2299800"/>
          </a:xfrm>
          <a:prstGeom prst="rect">
            <a:avLst/>
          </a:prstGeom>
          <a:noFill/>
          <a:ln>
            <a:noFill/>
          </a:ln>
        </p:spPr>
      </p:pic>
      <p:pic>
        <p:nvPicPr>
          <p:cNvPr id="186" name="Google Shape;186;p11"/>
          <p:cNvPicPr preferRelativeResize="0"/>
          <p:nvPr/>
        </p:nvPicPr>
        <p:blipFill rotWithShape="1">
          <a:blip r:embed="rId10">
            <a:alphaModFix/>
          </a:blip>
          <a:srcRect/>
          <a:stretch/>
        </p:blipFill>
        <p:spPr>
          <a:xfrm>
            <a:off x="20488923" y="160872"/>
            <a:ext cx="3777844" cy="1064829"/>
          </a:xfrm>
          <a:prstGeom prst="rect">
            <a:avLst/>
          </a:prstGeom>
          <a:noFill/>
          <a:ln>
            <a:noFill/>
          </a:ln>
        </p:spPr>
      </p:pic>
      <p:pic>
        <p:nvPicPr>
          <p:cNvPr id="20" name="Picture 3"/>
          <p:cNvPicPr>
            <a:picLocks noChangeAspect="1" noChangeArrowheads="1"/>
          </p:cNvPicPr>
          <p:nvPr/>
        </p:nvPicPr>
        <p:blipFill>
          <a:blip r:embed="rId11"/>
          <a:srcRect/>
          <a:stretch>
            <a:fillRect/>
          </a:stretch>
        </p:blipFill>
        <p:spPr bwMode="auto">
          <a:xfrm>
            <a:off x="942786" y="12868086"/>
            <a:ext cx="1943847" cy="694231"/>
          </a:xfrm>
          <a:prstGeom prst="rect">
            <a:avLst/>
          </a:prstGeom>
          <a:noFill/>
        </p:spPr>
      </p:pic>
    </p:spTree>
  </p:cSld>
  <p:clrMapOvr>
    <a:masterClrMapping/>
  </p:clrMapOvr>
</p:sld>
</file>

<file path=ppt/theme/theme1.xml><?xml version="1.0" encoding="utf-8"?>
<a:theme xmlns:a="http://schemas.openxmlformats.org/drawingml/2006/main" name="White">
  <a:themeElements>
    <a:clrScheme name="Personalizado 1">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7F7F7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2814</Words>
  <PresentationFormat>Personalizado</PresentationFormat>
  <Paragraphs>229</Paragraphs>
  <Slides>28</Slides>
  <Notes>28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Work Sans SemiBold</vt:lpstr>
      <vt:lpstr>Work Sans ExtraLight</vt:lpstr>
      <vt:lpstr>Helvetica Neue Light</vt:lpstr>
      <vt:lpstr>Work Sans</vt:lpstr>
      <vt:lpstr>Helvetica Neue</vt:lpstr>
      <vt:lpstr>White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Ricardo Muriel</dc:creator>
  <cp:lastModifiedBy>ecastillo</cp:lastModifiedBy>
  <cp:revision>1</cp:revision>
  <dcterms:modified xsi:type="dcterms:W3CDTF">2019-09-04T05:24:23Z</dcterms:modified>
</cp:coreProperties>
</file>